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3" r:id="rId8"/>
    <p:sldId id="262" r:id="rId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2" d="100"/>
          <a:sy n="62" d="100"/>
        </p:scale>
        <p:origin x="80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C455911-E8E0-9842-B6FA-A50C4AC23655}"/>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A663AF9B-42FB-B8D4-D00A-F1B16DA36F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88E613E0-0735-8531-70EE-5968230E4D89}"/>
              </a:ext>
            </a:extLst>
          </p:cNvPr>
          <p:cNvSpPr>
            <a:spLocks noGrp="1"/>
          </p:cNvSpPr>
          <p:nvPr>
            <p:ph type="dt" sz="half" idx="10"/>
          </p:nvPr>
        </p:nvSpPr>
        <p:spPr/>
        <p:txBody>
          <a:bodyPr/>
          <a:lstStyle/>
          <a:p>
            <a:fld id="{7E3F0292-3C2E-47E6-ABF8-57E337BC9E2D}" type="datetimeFigureOut">
              <a:rPr lang="zh-CN" altLang="en-US" smtClean="0"/>
              <a:t>2022/9/24</a:t>
            </a:fld>
            <a:endParaRPr lang="zh-CN" altLang="en-US"/>
          </a:p>
        </p:txBody>
      </p:sp>
      <p:sp>
        <p:nvSpPr>
          <p:cNvPr id="5" name="页脚占位符 4">
            <a:extLst>
              <a:ext uri="{FF2B5EF4-FFF2-40B4-BE49-F238E27FC236}">
                <a16:creationId xmlns:a16="http://schemas.microsoft.com/office/drawing/2014/main" id="{B3B7A80A-020F-80EE-924C-EE879987CCA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DC4016E9-E41B-303D-8564-BD22AD44A953}"/>
              </a:ext>
            </a:extLst>
          </p:cNvPr>
          <p:cNvSpPr>
            <a:spLocks noGrp="1"/>
          </p:cNvSpPr>
          <p:nvPr>
            <p:ph type="sldNum" sz="quarter" idx="12"/>
          </p:nvPr>
        </p:nvSpPr>
        <p:spPr/>
        <p:txBody>
          <a:bodyPr/>
          <a:lstStyle/>
          <a:p>
            <a:fld id="{F40CB97A-D2E6-4A0D-86D7-8F70ECCF5866}" type="slidenum">
              <a:rPr lang="zh-CN" altLang="en-US" smtClean="0"/>
              <a:t>‹#›</a:t>
            </a:fld>
            <a:endParaRPr lang="zh-CN" altLang="en-US"/>
          </a:p>
        </p:txBody>
      </p:sp>
    </p:spTree>
    <p:extLst>
      <p:ext uri="{BB962C8B-B14F-4D97-AF65-F5344CB8AC3E}">
        <p14:creationId xmlns:p14="http://schemas.microsoft.com/office/powerpoint/2010/main" val="17664268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E982895-BD28-0D32-737B-011478310AB6}"/>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606F8EBD-4F47-6FED-0B1E-5DD3F4806C5A}"/>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7E7F2846-4921-1ED6-E82D-43E672638BF8}"/>
              </a:ext>
            </a:extLst>
          </p:cNvPr>
          <p:cNvSpPr>
            <a:spLocks noGrp="1"/>
          </p:cNvSpPr>
          <p:nvPr>
            <p:ph type="dt" sz="half" idx="10"/>
          </p:nvPr>
        </p:nvSpPr>
        <p:spPr/>
        <p:txBody>
          <a:bodyPr/>
          <a:lstStyle/>
          <a:p>
            <a:fld id="{7E3F0292-3C2E-47E6-ABF8-57E337BC9E2D}" type="datetimeFigureOut">
              <a:rPr lang="zh-CN" altLang="en-US" smtClean="0"/>
              <a:t>2022/9/24</a:t>
            </a:fld>
            <a:endParaRPr lang="zh-CN" altLang="en-US"/>
          </a:p>
        </p:txBody>
      </p:sp>
      <p:sp>
        <p:nvSpPr>
          <p:cNvPr id="5" name="页脚占位符 4">
            <a:extLst>
              <a:ext uri="{FF2B5EF4-FFF2-40B4-BE49-F238E27FC236}">
                <a16:creationId xmlns:a16="http://schemas.microsoft.com/office/drawing/2014/main" id="{FEF7E8D9-8CC3-9FD6-4514-BBE309D38EF5}"/>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1EB3F7A9-1AAC-2C71-921F-56D5679EAFF6}"/>
              </a:ext>
            </a:extLst>
          </p:cNvPr>
          <p:cNvSpPr>
            <a:spLocks noGrp="1"/>
          </p:cNvSpPr>
          <p:nvPr>
            <p:ph type="sldNum" sz="quarter" idx="12"/>
          </p:nvPr>
        </p:nvSpPr>
        <p:spPr/>
        <p:txBody>
          <a:bodyPr/>
          <a:lstStyle/>
          <a:p>
            <a:fld id="{F40CB97A-D2E6-4A0D-86D7-8F70ECCF5866}" type="slidenum">
              <a:rPr lang="zh-CN" altLang="en-US" smtClean="0"/>
              <a:t>‹#›</a:t>
            </a:fld>
            <a:endParaRPr lang="zh-CN" altLang="en-US"/>
          </a:p>
        </p:txBody>
      </p:sp>
    </p:spTree>
    <p:extLst>
      <p:ext uri="{BB962C8B-B14F-4D97-AF65-F5344CB8AC3E}">
        <p14:creationId xmlns:p14="http://schemas.microsoft.com/office/powerpoint/2010/main" val="40020886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ABD607E-F4A0-9AD4-FE40-D800B24CB949}"/>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08E85B49-F679-F5EA-1499-6B375C3E98F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411B8B5C-E244-F9F6-C014-0DEDE4315D54}"/>
              </a:ext>
            </a:extLst>
          </p:cNvPr>
          <p:cNvSpPr>
            <a:spLocks noGrp="1"/>
          </p:cNvSpPr>
          <p:nvPr>
            <p:ph type="dt" sz="half" idx="10"/>
          </p:nvPr>
        </p:nvSpPr>
        <p:spPr/>
        <p:txBody>
          <a:bodyPr/>
          <a:lstStyle/>
          <a:p>
            <a:fld id="{7E3F0292-3C2E-47E6-ABF8-57E337BC9E2D}" type="datetimeFigureOut">
              <a:rPr lang="zh-CN" altLang="en-US" smtClean="0"/>
              <a:t>2022/9/24</a:t>
            </a:fld>
            <a:endParaRPr lang="zh-CN" altLang="en-US"/>
          </a:p>
        </p:txBody>
      </p:sp>
      <p:sp>
        <p:nvSpPr>
          <p:cNvPr id="5" name="页脚占位符 4">
            <a:extLst>
              <a:ext uri="{FF2B5EF4-FFF2-40B4-BE49-F238E27FC236}">
                <a16:creationId xmlns:a16="http://schemas.microsoft.com/office/drawing/2014/main" id="{928DDE4D-E57C-4E14-FE16-1B17894CF1AA}"/>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0D7868B9-FD85-78FE-A17B-FE79BB43105D}"/>
              </a:ext>
            </a:extLst>
          </p:cNvPr>
          <p:cNvSpPr>
            <a:spLocks noGrp="1"/>
          </p:cNvSpPr>
          <p:nvPr>
            <p:ph type="sldNum" sz="quarter" idx="12"/>
          </p:nvPr>
        </p:nvSpPr>
        <p:spPr/>
        <p:txBody>
          <a:bodyPr/>
          <a:lstStyle/>
          <a:p>
            <a:fld id="{F40CB97A-D2E6-4A0D-86D7-8F70ECCF5866}" type="slidenum">
              <a:rPr lang="zh-CN" altLang="en-US" smtClean="0"/>
              <a:t>‹#›</a:t>
            </a:fld>
            <a:endParaRPr lang="zh-CN" altLang="en-US"/>
          </a:p>
        </p:txBody>
      </p:sp>
    </p:spTree>
    <p:extLst>
      <p:ext uri="{BB962C8B-B14F-4D97-AF65-F5344CB8AC3E}">
        <p14:creationId xmlns:p14="http://schemas.microsoft.com/office/powerpoint/2010/main" val="42456410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4769987-2104-BE87-70E5-A69A85C28460}"/>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46E97521-CA63-AC26-6998-314485BB3D02}"/>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48A8D0FE-7862-855C-D1B9-5B391A6C46A0}"/>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25CD0461-4CFD-BAB2-9A84-233739663920}"/>
              </a:ext>
            </a:extLst>
          </p:cNvPr>
          <p:cNvSpPr>
            <a:spLocks noGrp="1"/>
          </p:cNvSpPr>
          <p:nvPr>
            <p:ph type="dt" sz="half" idx="10"/>
          </p:nvPr>
        </p:nvSpPr>
        <p:spPr/>
        <p:txBody>
          <a:bodyPr/>
          <a:lstStyle/>
          <a:p>
            <a:fld id="{7E3F0292-3C2E-47E6-ABF8-57E337BC9E2D}" type="datetimeFigureOut">
              <a:rPr lang="zh-CN" altLang="en-US" smtClean="0"/>
              <a:t>2022/9/24</a:t>
            </a:fld>
            <a:endParaRPr lang="zh-CN" altLang="en-US"/>
          </a:p>
        </p:txBody>
      </p:sp>
      <p:sp>
        <p:nvSpPr>
          <p:cNvPr id="6" name="页脚占位符 5">
            <a:extLst>
              <a:ext uri="{FF2B5EF4-FFF2-40B4-BE49-F238E27FC236}">
                <a16:creationId xmlns:a16="http://schemas.microsoft.com/office/drawing/2014/main" id="{A479764B-D479-A5B8-51A0-C7C2F205EE61}"/>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371E84BA-D08A-0FDF-C8C3-376739D060A7}"/>
              </a:ext>
            </a:extLst>
          </p:cNvPr>
          <p:cNvSpPr>
            <a:spLocks noGrp="1"/>
          </p:cNvSpPr>
          <p:nvPr>
            <p:ph type="sldNum" sz="quarter" idx="12"/>
          </p:nvPr>
        </p:nvSpPr>
        <p:spPr/>
        <p:txBody>
          <a:bodyPr/>
          <a:lstStyle/>
          <a:p>
            <a:fld id="{F40CB97A-D2E6-4A0D-86D7-8F70ECCF5866}" type="slidenum">
              <a:rPr lang="zh-CN" altLang="en-US" smtClean="0"/>
              <a:t>‹#›</a:t>
            </a:fld>
            <a:endParaRPr lang="zh-CN" altLang="en-US"/>
          </a:p>
        </p:txBody>
      </p:sp>
    </p:spTree>
    <p:extLst>
      <p:ext uri="{BB962C8B-B14F-4D97-AF65-F5344CB8AC3E}">
        <p14:creationId xmlns:p14="http://schemas.microsoft.com/office/powerpoint/2010/main" val="31760865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7390B7B-41E0-976B-4149-A1991EF05E72}"/>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480B30FC-0BDF-EDDD-18CE-3A9A276008F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C147B104-F01E-0ABC-87EF-0FF404C4B8D1}"/>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B2640C86-C455-3519-FA2E-3D46AD7AC69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109BC9B7-0A76-9B02-C935-6C1682B360C1}"/>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91686C57-D466-0224-F95B-B6229A7EDC74}"/>
              </a:ext>
            </a:extLst>
          </p:cNvPr>
          <p:cNvSpPr>
            <a:spLocks noGrp="1"/>
          </p:cNvSpPr>
          <p:nvPr>
            <p:ph type="dt" sz="half" idx="10"/>
          </p:nvPr>
        </p:nvSpPr>
        <p:spPr/>
        <p:txBody>
          <a:bodyPr/>
          <a:lstStyle/>
          <a:p>
            <a:fld id="{7E3F0292-3C2E-47E6-ABF8-57E337BC9E2D}" type="datetimeFigureOut">
              <a:rPr lang="zh-CN" altLang="en-US" smtClean="0"/>
              <a:t>2022/9/24</a:t>
            </a:fld>
            <a:endParaRPr lang="zh-CN" altLang="en-US"/>
          </a:p>
        </p:txBody>
      </p:sp>
      <p:sp>
        <p:nvSpPr>
          <p:cNvPr id="8" name="页脚占位符 7">
            <a:extLst>
              <a:ext uri="{FF2B5EF4-FFF2-40B4-BE49-F238E27FC236}">
                <a16:creationId xmlns:a16="http://schemas.microsoft.com/office/drawing/2014/main" id="{48DD90C3-3266-2F3C-8DD3-F1FA62996F59}"/>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45329FC6-1660-3540-7E74-E4A1B867A655}"/>
              </a:ext>
            </a:extLst>
          </p:cNvPr>
          <p:cNvSpPr>
            <a:spLocks noGrp="1"/>
          </p:cNvSpPr>
          <p:nvPr>
            <p:ph type="sldNum" sz="quarter" idx="12"/>
          </p:nvPr>
        </p:nvSpPr>
        <p:spPr/>
        <p:txBody>
          <a:bodyPr/>
          <a:lstStyle/>
          <a:p>
            <a:fld id="{F40CB97A-D2E6-4A0D-86D7-8F70ECCF5866}" type="slidenum">
              <a:rPr lang="zh-CN" altLang="en-US" smtClean="0"/>
              <a:t>‹#›</a:t>
            </a:fld>
            <a:endParaRPr lang="zh-CN" altLang="en-US"/>
          </a:p>
        </p:txBody>
      </p:sp>
    </p:spTree>
    <p:extLst>
      <p:ext uri="{BB962C8B-B14F-4D97-AF65-F5344CB8AC3E}">
        <p14:creationId xmlns:p14="http://schemas.microsoft.com/office/powerpoint/2010/main" val="29731299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C8A0480-528D-753D-94C4-61637E3C080E}"/>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791B27E3-9720-0D12-6C31-6AC47F435C2A}"/>
              </a:ext>
            </a:extLst>
          </p:cNvPr>
          <p:cNvSpPr>
            <a:spLocks noGrp="1"/>
          </p:cNvSpPr>
          <p:nvPr>
            <p:ph type="dt" sz="half" idx="10"/>
          </p:nvPr>
        </p:nvSpPr>
        <p:spPr/>
        <p:txBody>
          <a:bodyPr/>
          <a:lstStyle/>
          <a:p>
            <a:fld id="{7E3F0292-3C2E-47E6-ABF8-57E337BC9E2D}" type="datetimeFigureOut">
              <a:rPr lang="zh-CN" altLang="en-US" smtClean="0"/>
              <a:t>2022/9/24</a:t>
            </a:fld>
            <a:endParaRPr lang="zh-CN" altLang="en-US"/>
          </a:p>
        </p:txBody>
      </p:sp>
      <p:sp>
        <p:nvSpPr>
          <p:cNvPr id="4" name="页脚占位符 3">
            <a:extLst>
              <a:ext uri="{FF2B5EF4-FFF2-40B4-BE49-F238E27FC236}">
                <a16:creationId xmlns:a16="http://schemas.microsoft.com/office/drawing/2014/main" id="{E4221698-EBBF-92C0-349B-39A87C060908}"/>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248AB0FA-20E0-D638-7DBE-5624B987D422}"/>
              </a:ext>
            </a:extLst>
          </p:cNvPr>
          <p:cNvSpPr>
            <a:spLocks noGrp="1"/>
          </p:cNvSpPr>
          <p:nvPr>
            <p:ph type="sldNum" sz="quarter" idx="12"/>
          </p:nvPr>
        </p:nvSpPr>
        <p:spPr/>
        <p:txBody>
          <a:bodyPr/>
          <a:lstStyle/>
          <a:p>
            <a:fld id="{F40CB97A-D2E6-4A0D-86D7-8F70ECCF5866}" type="slidenum">
              <a:rPr lang="zh-CN" altLang="en-US" smtClean="0"/>
              <a:t>‹#›</a:t>
            </a:fld>
            <a:endParaRPr lang="zh-CN" altLang="en-US"/>
          </a:p>
        </p:txBody>
      </p:sp>
    </p:spTree>
    <p:extLst>
      <p:ext uri="{BB962C8B-B14F-4D97-AF65-F5344CB8AC3E}">
        <p14:creationId xmlns:p14="http://schemas.microsoft.com/office/powerpoint/2010/main" val="6651213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64635F5B-B9A9-9B5C-E791-20DF98787BF4}"/>
              </a:ext>
            </a:extLst>
          </p:cNvPr>
          <p:cNvSpPr>
            <a:spLocks noGrp="1"/>
          </p:cNvSpPr>
          <p:nvPr>
            <p:ph type="dt" sz="half" idx="10"/>
          </p:nvPr>
        </p:nvSpPr>
        <p:spPr/>
        <p:txBody>
          <a:bodyPr/>
          <a:lstStyle/>
          <a:p>
            <a:fld id="{7E3F0292-3C2E-47E6-ABF8-57E337BC9E2D}" type="datetimeFigureOut">
              <a:rPr lang="zh-CN" altLang="en-US" smtClean="0"/>
              <a:t>2022/9/24</a:t>
            </a:fld>
            <a:endParaRPr lang="zh-CN" altLang="en-US"/>
          </a:p>
        </p:txBody>
      </p:sp>
      <p:sp>
        <p:nvSpPr>
          <p:cNvPr id="3" name="页脚占位符 2">
            <a:extLst>
              <a:ext uri="{FF2B5EF4-FFF2-40B4-BE49-F238E27FC236}">
                <a16:creationId xmlns:a16="http://schemas.microsoft.com/office/drawing/2014/main" id="{60C72BB5-6F4C-D62D-29A8-B754EB096C34}"/>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C176AC64-976A-AD0D-3F81-051746EEAB4B}"/>
              </a:ext>
            </a:extLst>
          </p:cNvPr>
          <p:cNvSpPr>
            <a:spLocks noGrp="1"/>
          </p:cNvSpPr>
          <p:nvPr>
            <p:ph type="sldNum" sz="quarter" idx="12"/>
          </p:nvPr>
        </p:nvSpPr>
        <p:spPr/>
        <p:txBody>
          <a:bodyPr/>
          <a:lstStyle/>
          <a:p>
            <a:fld id="{F40CB97A-D2E6-4A0D-86D7-8F70ECCF5866}" type="slidenum">
              <a:rPr lang="zh-CN" altLang="en-US" smtClean="0"/>
              <a:t>‹#›</a:t>
            </a:fld>
            <a:endParaRPr lang="zh-CN" altLang="en-US"/>
          </a:p>
        </p:txBody>
      </p:sp>
    </p:spTree>
    <p:extLst>
      <p:ext uri="{BB962C8B-B14F-4D97-AF65-F5344CB8AC3E}">
        <p14:creationId xmlns:p14="http://schemas.microsoft.com/office/powerpoint/2010/main" val="16875793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01A0B63-F2CF-EB90-B152-B6EE52BDF81A}"/>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E6615A0B-9ED2-9444-614F-5B09C84D1FA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E7AD1B77-DD58-E150-17EF-3B7C205F0D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6535558C-3C5B-403A-29E9-A51BF0B0BF77}"/>
              </a:ext>
            </a:extLst>
          </p:cNvPr>
          <p:cNvSpPr>
            <a:spLocks noGrp="1"/>
          </p:cNvSpPr>
          <p:nvPr>
            <p:ph type="dt" sz="half" idx="10"/>
          </p:nvPr>
        </p:nvSpPr>
        <p:spPr/>
        <p:txBody>
          <a:bodyPr/>
          <a:lstStyle/>
          <a:p>
            <a:fld id="{7E3F0292-3C2E-47E6-ABF8-57E337BC9E2D}" type="datetimeFigureOut">
              <a:rPr lang="zh-CN" altLang="en-US" smtClean="0"/>
              <a:t>2022/9/24</a:t>
            </a:fld>
            <a:endParaRPr lang="zh-CN" altLang="en-US"/>
          </a:p>
        </p:txBody>
      </p:sp>
      <p:sp>
        <p:nvSpPr>
          <p:cNvPr id="6" name="页脚占位符 5">
            <a:extLst>
              <a:ext uri="{FF2B5EF4-FFF2-40B4-BE49-F238E27FC236}">
                <a16:creationId xmlns:a16="http://schemas.microsoft.com/office/drawing/2014/main" id="{9EA5AEDD-9056-6A54-149E-9E7942BB7865}"/>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7D80582D-F04A-51DC-2024-C2A576E35C79}"/>
              </a:ext>
            </a:extLst>
          </p:cNvPr>
          <p:cNvSpPr>
            <a:spLocks noGrp="1"/>
          </p:cNvSpPr>
          <p:nvPr>
            <p:ph type="sldNum" sz="quarter" idx="12"/>
          </p:nvPr>
        </p:nvSpPr>
        <p:spPr/>
        <p:txBody>
          <a:bodyPr/>
          <a:lstStyle/>
          <a:p>
            <a:fld id="{F40CB97A-D2E6-4A0D-86D7-8F70ECCF5866}" type="slidenum">
              <a:rPr lang="zh-CN" altLang="en-US" smtClean="0"/>
              <a:t>‹#›</a:t>
            </a:fld>
            <a:endParaRPr lang="zh-CN" altLang="en-US"/>
          </a:p>
        </p:txBody>
      </p:sp>
    </p:spTree>
    <p:extLst>
      <p:ext uri="{BB962C8B-B14F-4D97-AF65-F5344CB8AC3E}">
        <p14:creationId xmlns:p14="http://schemas.microsoft.com/office/powerpoint/2010/main" val="27542363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62F4FF0-AB64-80D1-F90B-5493EF3189E7}"/>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69685EE7-6EE7-DF91-1C1C-D79F346A5E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8859403D-3D06-C940-26BD-DBC9433250B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C15121F8-9C28-5E90-E6AF-F7ECE520E865}"/>
              </a:ext>
            </a:extLst>
          </p:cNvPr>
          <p:cNvSpPr>
            <a:spLocks noGrp="1"/>
          </p:cNvSpPr>
          <p:nvPr>
            <p:ph type="dt" sz="half" idx="10"/>
          </p:nvPr>
        </p:nvSpPr>
        <p:spPr/>
        <p:txBody>
          <a:bodyPr/>
          <a:lstStyle/>
          <a:p>
            <a:fld id="{7E3F0292-3C2E-47E6-ABF8-57E337BC9E2D}" type="datetimeFigureOut">
              <a:rPr lang="zh-CN" altLang="en-US" smtClean="0"/>
              <a:t>2022/9/24</a:t>
            </a:fld>
            <a:endParaRPr lang="zh-CN" altLang="en-US"/>
          </a:p>
        </p:txBody>
      </p:sp>
      <p:sp>
        <p:nvSpPr>
          <p:cNvPr id="6" name="页脚占位符 5">
            <a:extLst>
              <a:ext uri="{FF2B5EF4-FFF2-40B4-BE49-F238E27FC236}">
                <a16:creationId xmlns:a16="http://schemas.microsoft.com/office/drawing/2014/main" id="{E30890BF-BFBE-D806-6450-D5233BF49E20}"/>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A1C1B51A-4F73-30F3-BD02-045F52E6F33A}"/>
              </a:ext>
            </a:extLst>
          </p:cNvPr>
          <p:cNvSpPr>
            <a:spLocks noGrp="1"/>
          </p:cNvSpPr>
          <p:nvPr>
            <p:ph type="sldNum" sz="quarter" idx="12"/>
          </p:nvPr>
        </p:nvSpPr>
        <p:spPr/>
        <p:txBody>
          <a:bodyPr/>
          <a:lstStyle/>
          <a:p>
            <a:fld id="{F40CB97A-D2E6-4A0D-86D7-8F70ECCF5866}" type="slidenum">
              <a:rPr lang="zh-CN" altLang="en-US" smtClean="0"/>
              <a:t>‹#›</a:t>
            </a:fld>
            <a:endParaRPr lang="zh-CN" altLang="en-US"/>
          </a:p>
        </p:txBody>
      </p:sp>
    </p:spTree>
    <p:extLst>
      <p:ext uri="{BB962C8B-B14F-4D97-AF65-F5344CB8AC3E}">
        <p14:creationId xmlns:p14="http://schemas.microsoft.com/office/powerpoint/2010/main" val="36826177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EC82A5E-C563-2525-68C5-3C22E47CC130}"/>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03FE29E8-11F4-E321-3906-028B3D5098A8}"/>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659316D5-D004-0DD9-D268-28C9F51586F7}"/>
              </a:ext>
            </a:extLst>
          </p:cNvPr>
          <p:cNvSpPr>
            <a:spLocks noGrp="1"/>
          </p:cNvSpPr>
          <p:nvPr>
            <p:ph type="dt" sz="half" idx="10"/>
          </p:nvPr>
        </p:nvSpPr>
        <p:spPr/>
        <p:txBody>
          <a:bodyPr/>
          <a:lstStyle/>
          <a:p>
            <a:fld id="{7E3F0292-3C2E-47E6-ABF8-57E337BC9E2D}" type="datetimeFigureOut">
              <a:rPr lang="zh-CN" altLang="en-US" smtClean="0"/>
              <a:t>2022/9/24</a:t>
            </a:fld>
            <a:endParaRPr lang="zh-CN" altLang="en-US"/>
          </a:p>
        </p:txBody>
      </p:sp>
      <p:sp>
        <p:nvSpPr>
          <p:cNvPr id="5" name="页脚占位符 4">
            <a:extLst>
              <a:ext uri="{FF2B5EF4-FFF2-40B4-BE49-F238E27FC236}">
                <a16:creationId xmlns:a16="http://schemas.microsoft.com/office/drawing/2014/main" id="{A2283861-D602-6459-06CE-CBD8319B04F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7BA44D79-E65C-33A3-B0CF-4E4A33D2F6FE}"/>
              </a:ext>
            </a:extLst>
          </p:cNvPr>
          <p:cNvSpPr>
            <a:spLocks noGrp="1"/>
          </p:cNvSpPr>
          <p:nvPr>
            <p:ph type="sldNum" sz="quarter" idx="12"/>
          </p:nvPr>
        </p:nvSpPr>
        <p:spPr/>
        <p:txBody>
          <a:bodyPr/>
          <a:lstStyle/>
          <a:p>
            <a:fld id="{F40CB97A-D2E6-4A0D-86D7-8F70ECCF5866}" type="slidenum">
              <a:rPr lang="zh-CN" altLang="en-US" smtClean="0"/>
              <a:t>‹#›</a:t>
            </a:fld>
            <a:endParaRPr lang="zh-CN" altLang="en-US"/>
          </a:p>
        </p:txBody>
      </p:sp>
    </p:spTree>
    <p:extLst>
      <p:ext uri="{BB962C8B-B14F-4D97-AF65-F5344CB8AC3E}">
        <p14:creationId xmlns:p14="http://schemas.microsoft.com/office/powerpoint/2010/main" val="7384716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F0BC16DF-11A0-611C-FB5A-657903C94CFB}"/>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7BB1709D-0893-B57F-4821-D0F2E3B44FAF}"/>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F54A8D5A-3869-0F2D-21ED-DA39A8B2607E}"/>
              </a:ext>
            </a:extLst>
          </p:cNvPr>
          <p:cNvSpPr>
            <a:spLocks noGrp="1"/>
          </p:cNvSpPr>
          <p:nvPr>
            <p:ph type="dt" sz="half" idx="10"/>
          </p:nvPr>
        </p:nvSpPr>
        <p:spPr/>
        <p:txBody>
          <a:bodyPr/>
          <a:lstStyle/>
          <a:p>
            <a:fld id="{7E3F0292-3C2E-47E6-ABF8-57E337BC9E2D}" type="datetimeFigureOut">
              <a:rPr lang="zh-CN" altLang="en-US" smtClean="0"/>
              <a:t>2022/9/24</a:t>
            </a:fld>
            <a:endParaRPr lang="zh-CN" altLang="en-US"/>
          </a:p>
        </p:txBody>
      </p:sp>
      <p:sp>
        <p:nvSpPr>
          <p:cNvPr id="5" name="页脚占位符 4">
            <a:extLst>
              <a:ext uri="{FF2B5EF4-FFF2-40B4-BE49-F238E27FC236}">
                <a16:creationId xmlns:a16="http://schemas.microsoft.com/office/drawing/2014/main" id="{3A786ACC-0DF9-55C7-D408-ED7442005A2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C4179269-935F-A8CE-2621-7F6BAC684472}"/>
              </a:ext>
            </a:extLst>
          </p:cNvPr>
          <p:cNvSpPr>
            <a:spLocks noGrp="1"/>
          </p:cNvSpPr>
          <p:nvPr>
            <p:ph type="sldNum" sz="quarter" idx="12"/>
          </p:nvPr>
        </p:nvSpPr>
        <p:spPr/>
        <p:txBody>
          <a:bodyPr/>
          <a:lstStyle/>
          <a:p>
            <a:fld id="{F40CB97A-D2E6-4A0D-86D7-8F70ECCF5866}" type="slidenum">
              <a:rPr lang="zh-CN" altLang="en-US" smtClean="0"/>
              <a:t>‹#›</a:t>
            </a:fld>
            <a:endParaRPr lang="zh-CN" altLang="en-US"/>
          </a:p>
        </p:txBody>
      </p:sp>
    </p:spTree>
    <p:extLst>
      <p:ext uri="{BB962C8B-B14F-4D97-AF65-F5344CB8AC3E}">
        <p14:creationId xmlns:p14="http://schemas.microsoft.com/office/powerpoint/2010/main" val="35291002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D5E63DB7-6D8C-1428-938D-F9AEC64A6BE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BBC9D349-5BF5-68CC-9311-AE0AE4FA35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F561DA7D-AC7A-ED58-00D1-7D67B6A2E25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3F0292-3C2E-47E6-ABF8-57E337BC9E2D}" type="datetimeFigureOut">
              <a:rPr lang="zh-CN" altLang="en-US" smtClean="0"/>
              <a:t>2022/9/24</a:t>
            </a:fld>
            <a:endParaRPr lang="zh-CN" altLang="en-US"/>
          </a:p>
        </p:txBody>
      </p:sp>
      <p:sp>
        <p:nvSpPr>
          <p:cNvPr id="5" name="页脚占位符 4">
            <a:extLst>
              <a:ext uri="{FF2B5EF4-FFF2-40B4-BE49-F238E27FC236}">
                <a16:creationId xmlns:a16="http://schemas.microsoft.com/office/drawing/2014/main" id="{1F9C1FF6-19DC-1BF4-39EF-E6CF3382507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17F75A14-D27C-F484-DB76-6B68F17EF74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0CB97A-D2E6-4A0D-86D7-8F70ECCF5866}" type="slidenum">
              <a:rPr lang="zh-CN" altLang="en-US" smtClean="0"/>
              <a:t>‹#›</a:t>
            </a:fld>
            <a:endParaRPr lang="zh-CN" altLang="en-US"/>
          </a:p>
        </p:txBody>
      </p:sp>
    </p:spTree>
    <p:extLst>
      <p:ext uri="{BB962C8B-B14F-4D97-AF65-F5344CB8AC3E}">
        <p14:creationId xmlns:p14="http://schemas.microsoft.com/office/powerpoint/2010/main" val="18594354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xujiachun808@pku.edu.cn"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D86F2A7-18ED-957C-B81C-79193F951DC0}"/>
              </a:ext>
            </a:extLst>
          </p:cNvPr>
          <p:cNvSpPr>
            <a:spLocks noGrp="1"/>
          </p:cNvSpPr>
          <p:nvPr>
            <p:ph type="ctrTitle"/>
          </p:nvPr>
        </p:nvSpPr>
        <p:spPr>
          <a:xfrm>
            <a:off x="1524000" y="2013734"/>
            <a:ext cx="9144000" cy="3883632"/>
          </a:xfrm>
        </p:spPr>
        <p:txBody>
          <a:bodyPr>
            <a:noAutofit/>
          </a:bodyPr>
          <a:lstStyle/>
          <a:p>
            <a:pPr>
              <a:lnSpc>
                <a:spcPct val="150000"/>
              </a:lnSpc>
            </a:pPr>
            <a:r>
              <a:rPr lang="en-GB" altLang="zh-CN" sz="2800" b="1" kern="100" dirty="0">
                <a:effectLst/>
                <a:latin typeface="Times New Roman" panose="02020603050405020304" pitchFamily="18" charset="0"/>
                <a:ea typeface="等线" panose="02010600030101010101" pitchFamily="2" charset="-122"/>
                <a:cs typeface="Times New Roman" panose="02020603050405020304" pitchFamily="18" charset="0"/>
              </a:rPr>
              <a:t>Scriptural Constraints and Philosophical Solutions: Different Understandings of Time in Augustine’s Commentaries on Genesis</a:t>
            </a:r>
            <a:br>
              <a:rPr lang="en-GB" altLang="zh-CN" sz="2000" b="1" kern="100" dirty="0">
                <a:effectLst/>
                <a:latin typeface="Times New Roman" panose="02020603050405020304" pitchFamily="18" charset="0"/>
                <a:ea typeface="等线" panose="02010600030101010101" pitchFamily="2" charset="-122"/>
                <a:cs typeface="Times New Roman" panose="02020603050405020304" pitchFamily="18" charset="0"/>
              </a:rPr>
            </a:br>
            <a:b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br>
            <a:r>
              <a:rPr lang="en-GB" altLang="zh-CN" sz="2000" kern="100" dirty="0">
                <a:effectLst/>
                <a:latin typeface="Times New Roman" panose="02020603050405020304" pitchFamily="18" charset="0"/>
                <a:ea typeface="等线" panose="02010600030101010101" pitchFamily="2" charset="-122"/>
                <a:cs typeface="Times New Roman" panose="02020603050405020304" pitchFamily="18" charset="0"/>
              </a:rPr>
              <a:t>The Oxford Medieval Commentary Network Conference</a:t>
            </a:r>
            <a:b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br>
            <a:r>
              <a:rPr lang="en-GB" altLang="zh-CN" sz="2000" kern="100" dirty="0">
                <a:effectLst/>
                <a:latin typeface="Times New Roman" panose="02020603050405020304" pitchFamily="18" charset="0"/>
                <a:ea typeface="等线" panose="02010600030101010101" pitchFamily="2" charset="-122"/>
                <a:cs typeface="Times New Roman" panose="02020603050405020304" pitchFamily="18" charset="0"/>
              </a:rPr>
              <a:t>Christ Church, Oxford, 29</a:t>
            </a:r>
            <a:r>
              <a:rPr lang="en-GB" altLang="zh-CN" sz="2000" kern="100" baseline="30000" dirty="0">
                <a:effectLst/>
                <a:latin typeface="Times New Roman" panose="02020603050405020304" pitchFamily="18" charset="0"/>
                <a:ea typeface="等线" panose="02010600030101010101" pitchFamily="2" charset="-122"/>
                <a:cs typeface="Times New Roman" panose="02020603050405020304" pitchFamily="18" charset="0"/>
              </a:rPr>
              <a:t>th</a:t>
            </a:r>
            <a:r>
              <a:rPr lang="en-GB" altLang="zh-CN" sz="2000" kern="100" dirty="0">
                <a:effectLst/>
                <a:latin typeface="Times New Roman" panose="02020603050405020304" pitchFamily="18" charset="0"/>
                <a:ea typeface="等线" panose="02010600030101010101" pitchFamily="2" charset="-122"/>
                <a:cs typeface="Times New Roman" panose="02020603050405020304" pitchFamily="18" charset="0"/>
              </a:rPr>
              <a:t> September 2022</a:t>
            </a:r>
            <a:br>
              <a:rPr lang="en-GB" altLang="zh-CN" sz="2000" kern="100" dirty="0">
                <a:effectLst/>
                <a:latin typeface="Times New Roman" panose="02020603050405020304" pitchFamily="18" charset="0"/>
                <a:ea typeface="等线" panose="02010600030101010101" pitchFamily="2" charset="-122"/>
                <a:cs typeface="Times New Roman" panose="02020603050405020304" pitchFamily="18" charset="0"/>
              </a:rPr>
            </a:br>
            <a:br>
              <a:rPr lang="en-GB" altLang="zh-CN" sz="2000" kern="100" dirty="0">
                <a:effectLst/>
                <a:latin typeface="Times New Roman" panose="02020603050405020304" pitchFamily="18" charset="0"/>
                <a:ea typeface="等线" panose="02010600030101010101" pitchFamily="2" charset="-122"/>
                <a:cs typeface="Times New Roman" panose="02020603050405020304" pitchFamily="18" charset="0"/>
              </a:rPr>
            </a:br>
            <a:r>
              <a:rPr lang="en-GB" altLang="zh-CN" sz="2000" kern="100" dirty="0" err="1">
                <a:effectLst/>
                <a:latin typeface="Times New Roman" panose="02020603050405020304" pitchFamily="18" charset="0"/>
                <a:ea typeface="等线" panose="02010600030101010101" pitchFamily="2" charset="-122"/>
                <a:cs typeface="Times New Roman" panose="02020603050405020304" pitchFamily="18" charset="0"/>
              </a:rPr>
              <a:t>Jiachun</a:t>
            </a:r>
            <a:r>
              <a:rPr lang="en-GB" altLang="zh-CN" sz="2000" kern="100" dirty="0">
                <a:effectLst/>
                <a:latin typeface="Times New Roman" panose="02020603050405020304" pitchFamily="18" charset="0"/>
                <a:ea typeface="等线" panose="02010600030101010101" pitchFamily="2" charset="-122"/>
                <a:cs typeface="Times New Roman" panose="02020603050405020304" pitchFamily="18" charset="0"/>
              </a:rPr>
              <a:t> Xu </a:t>
            </a:r>
            <a:r>
              <a:rPr lang="zh-CN" altLang="en-US" sz="2000" kern="100" dirty="0">
                <a:effectLst/>
                <a:latin typeface="宋体" panose="02010600030101010101" pitchFamily="2" charset="-122"/>
                <a:ea typeface="宋体" panose="02010600030101010101" pitchFamily="2" charset="-122"/>
                <a:cs typeface="Times New Roman" panose="02020603050405020304" pitchFamily="18" charset="0"/>
              </a:rPr>
              <a:t>徐佳淳</a:t>
            </a:r>
            <a:r>
              <a:rPr lang="en-US" altLang="zh-CN" sz="2000" kern="100" dirty="0">
                <a:effectLst/>
                <a:latin typeface="宋体" panose="02010600030101010101" pitchFamily="2" charset="-122"/>
                <a:ea typeface="宋体" panose="02010600030101010101" pitchFamily="2" charset="-122"/>
                <a:cs typeface="Times New Roman" panose="02020603050405020304" pitchFamily="18" charset="0"/>
              </a:rPr>
              <a:t> </a:t>
            </a:r>
            <a:br>
              <a:rPr lang="en-US" altLang="zh-CN" sz="2000" kern="100" dirty="0">
                <a:effectLst/>
                <a:latin typeface="宋体" panose="02010600030101010101" pitchFamily="2" charset="-122"/>
                <a:ea typeface="宋体" panose="02010600030101010101" pitchFamily="2" charset="-122"/>
                <a:cs typeface="Times New Roman" panose="02020603050405020304" pitchFamily="18" charset="0"/>
              </a:rPr>
            </a:br>
            <a:r>
              <a:rPr lang="en-US" altLang="zh-CN" sz="2000" kern="100" dirty="0">
                <a:effectLst/>
                <a:latin typeface="Times New Roman" panose="02020603050405020304" pitchFamily="18" charset="0"/>
                <a:ea typeface="宋体" panose="02010600030101010101" pitchFamily="2" charset="-122"/>
                <a:cs typeface="Times New Roman" panose="02020603050405020304" pitchFamily="18" charset="0"/>
                <a:hlinkClick r:id="rId2"/>
              </a:rPr>
              <a:t>xujiachun808@pku.edu.cn</a:t>
            </a:r>
            <a:r>
              <a:rPr lang="en-US" altLang="zh-CN" sz="2000" kern="100" dirty="0">
                <a:effectLst/>
                <a:latin typeface="Times New Roman" panose="02020603050405020304" pitchFamily="18" charset="0"/>
                <a:ea typeface="宋体" panose="02010600030101010101" pitchFamily="2" charset="-122"/>
                <a:cs typeface="Times New Roman" panose="02020603050405020304" pitchFamily="18" charset="0"/>
              </a:rPr>
              <a:t> </a:t>
            </a:r>
            <a:endParaRPr lang="zh-CN" altLang="en-US" sz="6600" dirty="0">
              <a:latin typeface="Times New Roman" panose="02020603050405020304" pitchFamily="18" charset="0"/>
              <a:ea typeface="宋体"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14935280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descr="图示, 日程表&#10;&#10;描述已自动生成">
            <a:extLst>
              <a:ext uri="{FF2B5EF4-FFF2-40B4-BE49-F238E27FC236}">
                <a16:creationId xmlns:a16="http://schemas.microsoft.com/office/drawing/2014/main" id="{58AF40E0-88FD-BBEF-F629-A47C961963F7}"/>
              </a:ext>
            </a:extLst>
          </p:cNvPr>
          <p:cNvPicPr>
            <a:picLocks noGrp="1" noChangeAspect="1"/>
          </p:cNvPicPr>
          <p:nvPr>
            <p:ph idx="1"/>
          </p:nvPr>
        </p:nvPicPr>
        <p:blipFill>
          <a:blip r:embed="rId2"/>
          <a:stretch>
            <a:fillRect/>
          </a:stretch>
        </p:blipFill>
        <p:spPr>
          <a:xfrm>
            <a:off x="346326" y="299673"/>
            <a:ext cx="6790118" cy="6429900"/>
          </a:xfrm>
          <a:prstGeom prst="rect">
            <a:avLst/>
          </a:prstGeom>
        </p:spPr>
      </p:pic>
      <p:sp>
        <p:nvSpPr>
          <p:cNvPr id="6" name="文本框 5">
            <a:extLst>
              <a:ext uri="{FF2B5EF4-FFF2-40B4-BE49-F238E27FC236}">
                <a16:creationId xmlns:a16="http://schemas.microsoft.com/office/drawing/2014/main" id="{0BB79A1C-9E51-987F-C463-1B35E8FB21D9}"/>
              </a:ext>
            </a:extLst>
          </p:cNvPr>
          <p:cNvSpPr txBox="1"/>
          <p:nvPr/>
        </p:nvSpPr>
        <p:spPr>
          <a:xfrm>
            <a:off x="7428216" y="335845"/>
            <a:ext cx="4417458" cy="6186309"/>
          </a:xfrm>
          <a:prstGeom prst="rect">
            <a:avLst/>
          </a:prstGeom>
          <a:noFill/>
        </p:spPr>
        <p:txBody>
          <a:bodyPr wrap="square" rtlCol="0">
            <a:spAutoFit/>
          </a:bodyPr>
          <a:lstStyle/>
          <a:p>
            <a:pPr algn="just">
              <a:lnSpc>
                <a:spcPct val="150000"/>
              </a:lnSpc>
            </a:pPr>
            <a:r>
              <a:rPr lang="en-GB" altLang="zh-CN" sz="1800" b="1" kern="100" dirty="0">
                <a:effectLst/>
                <a:latin typeface="Times New Roman" panose="02020603050405020304" pitchFamily="18" charset="0"/>
                <a:ea typeface="等线" panose="02010600030101010101" pitchFamily="2" charset="-122"/>
                <a:cs typeface="Times New Roman" panose="02020603050405020304" pitchFamily="18" charset="0"/>
              </a:rPr>
              <a:t>Augustine’s Five Works on Creation</a:t>
            </a:r>
            <a:endParaRPr lang="en-US" altLang="zh-CN" b="1" kern="100" dirty="0">
              <a:latin typeface="等线" panose="02010600030101010101" pitchFamily="2" charset="-122"/>
              <a:ea typeface="等线" panose="02010600030101010101" pitchFamily="2" charset="-122"/>
              <a:cs typeface="Times New Roman" panose="02020603050405020304" pitchFamily="18" charset="0"/>
            </a:endParaRPr>
          </a:p>
          <a:p>
            <a:pPr algn="just">
              <a:lnSpc>
                <a:spcPct val="150000"/>
              </a:lnSpc>
            </a:pPr>
            <a:r>
              <a:rPr lang="en-GB" altLang="zh-CN" sz="1800" i="1" kern="100" dirty="0">
                <a:effectLst/>
                <a:latin typeface="Times New Roman" panose="02020603050405020304" pitchFamily="18" charset="0"/>
                <a:ea typeface="等线" panose="02010600030101010101" pitchFamily="2" charset="-122"/>
                <a:cs typeface="Times New Roman" panose="02020603050405020304" pitchFamily="18" charset="0"/>
              </a:rPr>
              <a:t>De </a:t>
            </a:r>
            <a:r>
              <a:rPr lang="en-GB" altLang="zh-CN" sz="1800" i="1" kern="100" dirty="0" err="1">
                <a:effectLst/>
                <a:latin typeface="Times New Roman" panose="02020603050405020304" pitchFamily="18" charset="0"/>
                <a:ea typeface="等线" panose="02010600030101010101" pitchFamily="2" charset="-122"/>
                <a:cs typeface="Times New Roman" panose="02020603050405020304" pitchFamily="18" charset="0"/>
              </a:rPr>
              <a:t>Genesi</a:t>
            </a:r>
            <a:r>
              <a:rPr lang="en-GB" altLang="zh-CN" sz="1800" i="1" kern="100" dirty="0">
                <a:effectLst/>
                <a:latin typeface="Times New Roman" panose="02020603050405020304" pitchFamily="18" charset="0"/>
                <a:ea typeface="等线" panose="02010600030101010101" pitchFamily="2" charset="-122"/>
                <a:cs typeface="Times New Roman" panose="02020603050405020304" pitchFamily="18" charset="0"/>
              </a:rPr>
              <a:t> contra </a:t>
            </a:r>
            <a:r>
              <a:rPr lang="en-GB" altLang="zh-CN" sz="1800" i="1" kern="100" dirty="0" err="1">
                <a:effectLst/>
                <a:latin typeface="Times New Roman" panose="02020603050405020304" pitchFamily="18" charset="0"/>
                <a:ea typeface="等线" panose="02010600030101010101" pitchFamily="2" charset="-122"/>
                <a:cs typeface="Times New Roman" panose="02020603050405020304" pitchFamily="18" charset="0"/>
              </a:rPr>
              <a:t>Manichaeos</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a:t>
            </a:r>
            <a:r>
              <a:rPr lang="en-GB" altLang="zh-CN" sz="1800" i="1" kern="100" dirty="0">
                <a:effectLst/>
                <a:latin typeface="Times New Roman" panose="02020603050405020304" pitchFamily="18" charset="0"/>
                <a:ea typeface="等线" panose="02010600030101010101" pitchFamily="2" charset="-122"/>
                <a:cs typeface="Times New Roman" panose="02020603050405020304" pitchFamily="18" charset="0"/>
              </a:rPr>
              <a:t>Two Books on     Genesis against the </a:t>
            </a:r>
            <a:r>
              <a:rPr lang="en-GB" altLang="zh-CN" sz="1800" i="1" kern="100" dirty="0" err="1">
                <a:effectLst/>
                <a:latin typeface="Times New Roman" panose="02020603050405020304" pitchFamily="18" charset="0"/>
                <a:ea typeface="等线" panose="02010600030101010101" pitchFamily="2" charset="-122"/>
                <a:cs typeface="Times New Roman" panose="02020603050405020304" pitchFamily="18" charset="0"/>
              </a:rPr>
              <a:t>Manichees</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a:t>
            </a:r>
          </a:p>
          <a:p>
            <a:pPr algn="just">
              <a:lnSpc>
                <a:spcPct val="150000"/>
              </a:lnSpc>
            </a:pPr>
            <a:endParaRPr lang="en-US" altLang="zh-CN" kern="100" dirty="0">
              <a:latin typeface="等线" panose="02010600030101010101" pitchFamily="2" charset="-122"/>
              <a:ea typeface="等线" panose="02010600030101010101" pitchFamily="2" charset="-122"/>
              <a:cs typeface="Times New Roman" panose="02020603050405020304" pitchFamily="18" charset="0"/>
            </a:endParaRPr>
          </a:p>
          <a:p>
            <a:pPr algn="just">
              <a:lnSpc>
                <a:spcPct val="150000"/>
              </a:lnSpc>
            </a:pPr>
            <a:r>
              <a:rPr lang="en-GB" altLang="zh-CN" sz="1800" i="1" kern="100" dirty="0">
                <a:effectLst/>
                <a:latin typeface="Times New Roman" panose="02020603050405020304" pitchFamily="18" charset="0"/>
                <a:ea typeface="等线" panose="02010600030101010101" pitchFamily="2" charset="-122"/>
                <a:cs typeface="Times New Roman" panose="02020603050405020304" pitchFamily="18" charset="0"/>
              </a:rPr>
              <a:t>De </a:t>
            </a:r>
            <a:r>
              <a:rPr lang="en-GB" altLang="zh-CN" sz="1800" i="1" kern="100" dirty="0" err="1">
                <a:effectLst/>
                <a:latin typeface="Times New Roman" panose="02020603050405020304" pitchFamily="18" charset="0"/>
                <a:ea typeface="等线" panose="02010600030101010101" pitchFamily="2" charset="-122"/>
                <a:cs typeface="Times New Roman" panose="02020603050405020304" pitchFamily="18" charset="0"/>
              </a:rPr>
              <a:t>Genesi</a:t>
            </a:r>
            <a:r>
              <a:rPr lang="en-GB" altLang="zh-CN" sz="1800" i="1" kern="100" dirty="0">
                <a:effectLst/>
                <a:latin typeface="Times New Roman" panose="02020603050405020304" pitchFamily="18" charset="0"/>
                <a:ea typeface="等线" panose="02010600030101010101" pitchFamily="2" charset="-122"/>
                <a:cs typeface="Times New Roman" panose="02020603050405020304" pitchFamily="18" charset="0"/>
              </a:rPr>
              <a:t> ad litteram liber </a:t>
            </a:r>
            <a:r>
              <a:rPr lang="en-GB" altLang="zh-CN" sz="1800" i="1" kern="100" dirty="0" err="1">
                <a:effectLst/>
                <a:latin typeface="Times New Roman" panose="02020603050405020304" pitchFamily="18" charset="0"/>
                <a:ea typeface="等线" panose="02010600030101010101" pitchFamily="2" charset="-122"/>
                <a:cs typeface="Times New Roman" panose="02020603050405020304" pitchFamily="18" charset="0"/>
              </a:rPr>
              <a:t>unus</a:t>
            </a:r>
            <a:r>
              <a:rPr lang="en-GB" altLang="zh-CN" sz="1800" i="1" kern="100" dirty="0">
                <a:effectLst/>
                <a:latin typeface="Times New Roman" panose="02020603050405020304" pitchFamily="18" charset="0"/>
                <a:ea typeface="等线" panose="02010600030101010101" pitchFamily="2" charset="-122"/>
                <a:cs typeface="Times New Roman" panose="02020603050405020304" pitchFamily="18" charset="0"/>
              </a:rPr>
              <a:t> </a:t>
            </a:r>
            <a:r>
              <a:rPr lang="en-GB" altLang="zh-CN" sz="1800" i="1" kern="100" dirty="0" err="1">
                <a:effectLst/>
                <a:latin typeface="Times New Roman" panose="02020603050405020304" pitchFamily="18" charset="0"/>
                <a:ea typeface="等线" panose="02010600030101010101" pitchFamily="2" charset="-122"/>
                <a:cs typeface="Times New Roman" panose="02020603050405020304" pitchFamily="18" charset="0"/>
              </a:rPr>
              <a:t>inperfectus</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a:t>
            </a:r>
            <a:r>
              <a:rPr lang="en-GB" altLang="zh-CN" sz="1800" i="1" kern="100" dirty="0">
                <a:effectLst/>
                <a:latin typeface="Times New Roman" panose="02020603050405020304" pitchFamily="18" charset="0"/>
                <a:ea typeface="等线" panose="02010600030101010101" pitchFamily="2" charset="-122"/>
                <a:cs typeface="Times New Roman" panose="02020603050405020304" pitchFamily="18" charset="0"/>
              </a:rPr>
              <a:t>On the Literal Interpretation of Genesis, An Unfinished Book</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a:t>
            </a:r>
          </a:p>
          <a:p>
            <a:pPr algn="just">
              <a:lnSpc>
                <a:spcPct val="150000"/>
              </a:lnSpc>
            </a:pPr>
            <a:endPar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lnSpc>
                <a:spcPct val="150000"/>
              </a:lnSpc>
            </a:pPr>
            <a:r>
              <a:rPr lang="en-GB" altLang="zh-CN" sz="1800" i="1" kern="100" dirty="0">
                <a:effectLst/>
                <a:latin typeface="Times New Roman" panose="02020603050405020304" pitchFamily="18" charset="0"/>
                <a:ea typeface="等线" panose="02010600030101010101" pitchFamily="2" charset="-122"/>
                <a:cs typeface="Times New Roman" panose="02020603050405020304" pitchFamily="18" charset="0"/>
              </a:rPr>
              <a:t>De </a:t>
            </a:r>
            <a:r>
              <a:rPr lang="en-GB" altLang="zh-CN" sz="1800" i="1" kern="100" dirty="0" err="1">
                <a:effectLst/>
                <a:latin typeface="Times New Roman" panose="02020603050405020304" pitchFamily="18" charset="0"/>
                <a:ea typeface="等线" panose="02010600030101010101" pitchFamily="2" charset="-122"/>
                <a:cs typeface="Times New Roman" panose="02020603050405020304" pitchFamily="18" charset="0"/>
              </a:rPr>
              <a:t>Genesi</a:t>
            </a:r>
            <a:r>
              <a:rPr lang="en-GB" altLang="zh-CN" sz="1800" i="1" kern="100" dirty="0">
                <a:effectLst/>
                <a:latin typeface="Times New Roman" panose="02020603050405020304" pitchFamily="18" charset="0"/>
                <a:ea typeface="等线" panose="02010600030101010101" pitchFamily="2" charset="-122"/>
                <a:cs typeface="Times New Roman" panose="02020603050405020304" pitchFamily="18" charset="0"/>
              </a:rPr>
              <a:t> ad litteram </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a:t>
            </a:r>
            <a:r>
              <a:rPr lang="en-GB" altLang="zh-CN" sz="1800" i="1" kern="100" dirty="0">
                <a:effectLst/>
                <a:latin typeface="Times New Roman" panose="02020603050405020304" pitchFamily="18" charset="0"/>
                <a:ea typeface="等线" panose="02010600030101010101" pitchFamily="2" charset="-122"/>
                <a:cs typeface="Times New Roman" panose="02020603050405020304" pitchFamily="18" charset="0"/>
              </a:rPr>
              <a:t>libri </a:t>
            </a:r>
            <a:r>
              <a:rPr lang="en-GB" altLang="zh-CN" sz="1800" i="1" kern="100" dirty="0" err="1">
                <a:effectLst/>
                <a:latin typeface="Times New Roman" panose="02020603050405020304" pitchFamily="18" charset="0"/>
                <a:ea typeface="等线" panose="02010600030101010101" pitchFamily="2" charset="-122"/>
                <a:cs typeface="Times New Roman" panose="02020603050405020304" pitchFamily="18" charset="0"/>
              </a:rPr>
              <a:t>duodecim</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a:t>
            </a:r>
            <a:r>
              <a:rPr lang="en-GB" altLang="zh-CN" sz="1800" i="1" kern="100" dirty="0">
                <a:effectLst/>
                <a:latin typeface="Times New Roman" panose="02020603050405020304" pitchFamily="18" charset="0"/>
                <a:ea typeface="等线" panose="02010600030101010101" pitchFamily="2" charset="-122"/>
                <a:cs typeface="Times New Roman" panose="02020603050405020304" pitchFamily="18" charset="0"/>
              </a:rPr>
              <a:t>The Literal Meaning of Genesis</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a:t>
            </a:r>
          </a:p>
          <a:p>
            <a:pPr algn="just">
              <a:lnSpc>
                <a:spcPct val="150000"/>
              </a:lnSpc>
            </a:pPr>
            <a:endParaRPr lang="en-US" altLang="zh-CN" kern="100" dirty="0">
              <a:latin typeface="等线" panose="02010600030101010101" pitchFamily="2" charset="-122"/>
              <a:ea typeface="等线" panose="02010600030101010101" pitchFamily="2" charset="-122"/>
              <a:cs typeface="Times New Roman" panose="02020603050405020304" pitchFamily="18" charset="0"/>
            </a:endParaRPr>
          </a:p>
          <a:p>
            <a:pPr algn="just">
              <a:lnSpc>
                <a:spcPct val="150000"/>
              </a:lnSpc>
            </a:pP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Book 11-13 of the </a:t>
            </a:r>
            <a:r>
              <a:rPr lang="en-GB" altLang="zh-CN" sz="1800" i="1" kern="100" dirty="0">
                <a:effectLst/>
                <a:latin typeface="Times New Roman" panose="02020603050405020304" pitchFamily="18" charset="0"/>
                <a:ea typeface="等线" panose="02010600030101010101" pitchFamily="2" charset="-122"/>
                <a:cs typeface="Times New Roman" panose="02020603050405020304" pitchFamily="18" charset="0"/>
              </a:rPr>
              <a:t>Confessions</a:t>
            </a:r>
          </a:p>
          <a:p>
            <a:pPr algn="just">
              <a:lnSpc>
                <a:spcPct val="150000"/>
              </a:lnSpc>
            </a:pPr>
            <a:endParaRPr lang="en-US" altLang="zh-CN" kern="100" dirty="0">
              <a:latin typeface="等线" panose="02010600030101010101" pitchFamily="2" charset="-122"/>
              <a:ea typeface="等线" panose="02010600030101010101" pitchFamily="2" charset="-122"/>
              <a:cs typeface="Times New Roman" panose="02020603050405020304" pitchFamily="18" charset="0"/>
            </a:endParaRPr>
          </a:p>
          <a:p>
            <a:pPr algn="just">
              <a:lnSpc>
                <a:spcPct val="150000"/>
              </a:lnSpc>
            </a:pPr>
            <a:r>
              <a:rPr lang="en-GB" altLang="zh-CN" sz="1800" i="1" kern="100" dirty="0">
                <a:effectLst/>
                <a:latin typeface="Times New Roman" panose="02020603050405020304" pitchFamily="18" charset="0"/>
                <a:ea typeface="等线" panose="02010600030101010101" pitchFamily="2" charset="-122"/>
                <a:cs typeface="Times New Roman" panose="02020603050405020304" pitchFamily="18" charset="0"/>
              </a:rPr>
              <a:t>The City of God</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endParaRPr lang="zh-CN" altLang="en-US" dirty="0"/>
          </a:p>
        </p:txBody>
      </p:sp>
    </p:spTree>
    <p:extLst>
      <p:ext uri="{BB962C8B-B14F-4D97-AF65-F5344CB8AC3E}">
        <p14:creationId xmlns:p14="http://schemas.microsoft.com/office/powerpoint/2010/main" val="4344803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EDF2E607-9881-0C6C-9AE7-132156912395}"/>
              </a:ext>
            </a:extLst>
          </p:cNvPr>
          <p:cNvSpPr>
            <a:spLocks noGrp="1"/>
          </p:cNvSpPr>
          <p:nvPr>
            <p:ph idx="1"/>
          </p:nvPr>
        </p:nvSpPr>
        <p:spPr>
          <a:xfrm>
            <a:off x="164387" y="226032"/>
            <a:ext cx="12027613" cy="6554912"/>
          </a:xfrm>
        </p:spPr>
        <p:txBody>
          <a:bodyPr>
            <a:normAutofit/>
          </a:bodyPr>
          <a:lstStyle/>
          <a:p>
            <a:pPr marL="0" indent="0" algn="just">
              <a:lnSpc>
                <a:spcPct val="150000"/>
              </a:lnSpc>
              <a:buNone/>
            </a:pPr>
            <a:r>
              <a:rPr lang="en-GB" altLang="zh-CN" sz="2600" b="1" kern="100" dirty="0">
                <a:effectLst/>
                <a:latin typeface="Times New Roman" panose="02020603050405020304" pitchFamily="18" charset="0"/>
                <a:ea typeface="等线" panose="02010600030101010101" pitchFamily="2" charset="-122"/>
                <a:cs typeface="Times New Roman" panose="02020603050405020304" pitchFamily="18" charset="0"/>
              </a:rPr>
              <a:t>Exegetical Context: The Two Creation Accounts</a:t>
            </a:r>
            <a:endParaRPr lang="en-US" altLang="zh-CN" sz="2600" b="1" kern="100" dirty="0">
              <a:latin typeface="等线" panose="02010600030101010101" pitchFamily="2" charset="-122"/>
              <a:ea typeface="等线" panose="02010600030101010101" pitchFamily="2" charset="-122"/>
              <a:cs typeface="Times New Roman" panose="02020603050405020304" pitchFamily="18" charset="0"/>
            </a:endParaRPr>
          </a:p>
          <a:p>
            <a:pPr marL="0" indent="0" algn="just">
              <a:lnSpc>
                <a:spcPct val="150000"/>
              </a:lnSpc>
              <a:buNone/>
            </a:pP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Genesis 1:1 – 2:3: The Six-Day Creation and the Seventh Day of Rest</a:t>
            </a:r>
            <a:endParaRPr lang="en-US" altLang="zh-CN" sz="1800" kern="100" dirty="0">
              <a:latin typeface="等线" panose="02010600030101010101" pitchFamily="2" charset="-122"/>
              <a:ea typeface="等线" panose="02010600030101010101" pitchFamily="2" charset="-122"/>
              <a:cs typeface="Times New Roman" panose="02020603050405020304" pitchFamily="18" charset="0"/>
            </a:endParaRPr>
          </a:p>
          <a:p>
            <a:pPr marL="0" indent="0" algn="just">
              <a:lnSpc>
                <a:spcPct val="150000"/>
              </a:lnSpc>
              <a:buNone/>
            </a:pP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Genesis 2:5 – 3:24: The Rest of Creation and the Fall</a:t>
            </a:r>
          </a:p>
          <a:p>
            <a:pPr marL="0" indent="0" algn="just">
              <a:lnSpc>
                <a:spcPct val="150000"/>
              </a:lnSpc>
              <a:buNone/>
            </a:pPr>
            <a:endPar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endParaRPr>
          </a:p>
          <a:p>
            <a:pPr marL="0" indent="0" algn="just">
              <a:lnSpc>
                <a:spcPct val="150000"/>
              </a:lnSpc>
              <a:buNone/>
            </a:pPr>
            <a:r>
              <a:rPr lang="en-GB" altLang="zh-CN" sz="1800" b="1" kern="100" dirty="0">
                <a:effectLst/>
                <a:latin typeface="Times New Roman" panose="02020603050405020304" pitchFamily="18" charset="0"/>
                <a:ea typeface="等线" panose="02010600030101010101" pitchFamily="2" charset="-122"/>
                <a:cs typeface="Times New Roman" panose="02020603050405020304" pitchFamily="18" charset="0"/>
              </a:rPr>
              <a:t>Genesis 2:4: “This is the book of the creation of Heaven and Earth; when Day was made, God made Heaven and Earth”</a:t>
            </a:r>
          </a:p>
          <a:p>
            <a:pPr marL="0" indent="0" algn="just">
              <a:lnSpc>
                <a:spcPct val="150000"/>
              </a:lnSpc>
              <a:buNone/>
            </a:pPr>
            <a:r>
              <a:rPr lang="en-GB" altLang="zh-CN" sz="1800" kern="100" dirty="0">
                <a:latin typeface="Times New Roman" panose="02020603050405020304" pitchFamily="18" charset="0"/>
                <a:cs typeface="Times New Roman" panose="02020603050405020304" pitchFamily="18" charset="0"/>
              </a:rPr>
              <a:t>(</a:t>
            </a:r>
            <a:r>
              <a:rPr lang="en-GB" altLang="zh-CN" sz="1800" i="1" kern="100" dirty="0" err="1">
                <a:latin typeface="Times New Roman" panose="02020603050405020304" pitchFamily="18" charset="0"/>
                <a:cs typeface="Times New Roman" panose="02020603050405020304" pitchFamily="18" charset="0"/>
              </a:rPr>
              <a:t>Vetus</a:t>
            </a:r>
            <a:r>
              <a:rPr lang="en-GB" altLang="zh-CN" sz="1800" i="1" kern="100" dirty="0">
                <a:latin typeface="Times New Roman" panose="02020603050405020304" pitchFamily="18" charset="0"/>
                <a:cs typeface="Times New Roman" panose="02020603050405020304" pitchFamily="18" charset="0"/>
              </a:rPr>
              <a:t> Latina: Genesis</a:t>
            </a:r>
            <a:r>
              <a:rPr lang="en-GB" altLang="zh-CN" sz="1800" kern="100" dirty="0">
                <a:latin typeface="Times New Roman" panose="02020603050405020304" pitchFamily="18" charset="0"/>
                <a:cs typeface="Times New Roman" panose="02020603050405020304" pitchFamily="18" charset="0"/>
              </a:rPr>
              <a:t>, ed. </a:t>
            </a:r>
            <a:r>
              <a:rPr lang="en-GB" altLang="zh-CN" sz="1800" kern="100" dirty="0" err="1">
                <a:latin typeface="Times New Roman" panose="02020603050405020304" pitchFamily="18" charset="0"/>
                <a:cs typeface="Times New Roman" panose="02020603050405020304" pitchFamily="18" charset="0"/>
              </a:rPr>
              <a:t>Bonifatius</a:t>
            </a:r>
            <a:r>
              <a:rPr lang="en-GB" altLang="zh-CN" sz="1800" kern="100" dirty="0">
                <a:latin typeface="Times New Roman" panose="02020603050405020304" pitchFamily="18" charset="0"/>
                <a:cs typeface="Times New Roman" panose="02020603050405020304" pitchFamily="18" charset="0"/>
              </a:rPr>
              <a:t> Fischer (Freiburg: Herder, 1951), 36: “hic </a:t>
            </a:r>
            <a:r>
              <a:rPr lang="en-GB" altLang="zh-CN" sz="1800" kern="100" dirty="0" err="1">
                <a:latin typeface="Times New Roman" panose="02020603050405020304" pitchFamily="18" charset="0"/>
                <a:cs typeface="Times New Roman" panose="02020603050405020304" pitchFamily="18" charset="0"/>
              </a:rPr>
              <a:t>est</a:t>
            </a:r>
            <a:r>
              <a:rPr lang="en-GB" altLang="zh-CN" sz="1800" kern="100" dirty="0">
                <a:latin typeface="Times New Roman" panose="02020603050405020304" pitchFamily="18" charset="0"/>
                <a:cs typeface="Times New Roman" panose="02020603050405020304" pitchFamily="18" charset="0"/>
              </a:rPr>
              <a:t> liber </a:t>
            </a:r>
            <a:r>
              <a:rPr lang="en-GB" altLang="zh-CN" sz="1800" kern="100" dirty="0" err="1">
                <a:latin typeface="Times New Roman" panose="02020603050405020304" pitchFamily="18" charset="0"/>
                <a:cs typeface="Times New Roman" panose="02020603050405020304" pitchFamily="18" charset="0"/>
              </a:rPr>
              <a:t>creaturae</a:t>
            </a:r>
            <a:r>
              <a:rPr lang="en-GB" altLang="zh-CN" sz="1800" kern="100" dirty="0">
                <a:latin typeface="Times New Roman" panose="02020603050405020304" pitchFamily="18" charset="0"/>
                <a:cs typeface="Times New Roman" panose="02020603050405020304" pitchFamily="18" charset="0"/>
              </a:rPr>
              <a:t> </a:t>
            </a:r>
            <a:r>
              <a:rPr lang="en-GB" altLang="zh-CN" sz="1800" kern="100" dirty="0" err="1">
                <a:latin typeface="Times New Roman" panose="02020603050405020304" pitchFamily="18" charset="0"/>
                <a:cs typeface="Times New Roman" panose="02020603050405020304" pitchFamily="18" charset="0"/>
              </a:rPr>
              <a:t>caeli</a:t>
            </a:r>
            <a:r>
              <a:rPr lang="en-GB" altLang="zh-CN" sz="1800" kern="100" dirty="0">
                <a:latin typeface="Times New Roman" panose="02020603050405020304" pitchFamily="18" charset="0"/>
                <a:cs typeface="Times New Roman" panose="02020603050405020304" pitchFamily="18" charset="0"/>
              </a:rPr>
              <a:t> et terrae cum </a:t>
            </a:r>
            <a:r>
              <a:rPr lang="en-GB" altLang="zh-CN" sz="1800" kern="100" dirty="0" err="1">
                <a:latin typeface="Times New Roman" panose="02020603050405020304" pitchFamily="18" charset="0"/>
                <a:cs typeface="Times New Roman" panose="02020603050405020304" pitchFamily="18" charset="0"/>
              </a:rPr>
              <a:t>factus</a:t>
            </a:r>
            <a:r>
              <a:rPr lang="en-GB" altLang="zh-CN" sz="1800" kern="100" dirty="0">
                <a:latin typeface="Times New Roman" panose="02020603050405020304" pitchFamily="18" charset="0"/>
                <a:cs typeface="Times New Roman" panose="02020603050405020304" pitchFamily="18" charset="0"/>
              </a:rPr>
              <a:t> </a:t>
            </a:r>
            <a:r>
              <a:rPr lang="en-GB" altLang="zh-CN" sz="1800" kern="100" dirty="0" err="1">
                <a:latin typeface="Times New Roman" panose="02020603050405020304" pitchFamily="18" charset="0"/>
                <a:cs typeface="Times New Roman" panose="02020603050405020304" pitchFamily="18" charset="0"/>
              </a:rPr>
              <a:t>esset</a:t>
            </a:r>
            <a:r>
              <a:rPr lang="en-GB" altLang="zh-CN" sz="1800" kern="100" dirty="0">
                <a:latin typeface="Times New Roman" panose="02020603050405020304" pitchFamily="18" charset="0"/>
                <a:cs typeface="Times New Roman" panose="02020603050405020304" pitchFamily="18" charset="0"/>
              </a:rPr>
              <a:t> dies quo </a:t>
            </a:r>
            <a:r>
              <a:rPr lang="en-GB" altLang="zh-CN" sz="1800" kern="100" dirty="0" err="1">
                <a:latin typeface="Times New Roman" panose="02020603050405020304" pitchFamily="18" charset="0"/>
                <a:cs typeface="Times New Roman" panose="02020603050405020304" pitchFamily="18" charset="0"/>
              </a:rPr>
              <a:t>fecit</a:t>
            </a:r>
            <a:r>
              <a:rPr lang="en-GB" altLang="zh-CN" sz="1800" kern="100" dirty="0">
                <a:latin typeface="Times New Roman" panose="02020603050405020304" pitchFamily="18" charset="0"/>
                <a:cs typeface="Times New Roman" panose="02020603050405020304" pitchFamily="18" charset="0"/>
              </a:rPr>
              <a:t> </a:t>
            </a:r>
            <a:r>
              <a:rPr lang="en-GB" altLang="zh-CN" sz="1800" kern="100" dirty="0" err="1">
                <a:latin typeface="Times New Roman" panose="02020603050405020304" pitchFamily="18" charset="0"/>
                <a:cs typeface="Times New Roman" panose="02020603050405020304" pitchFamily="18" charset="0"/>
              </a:rPr>
              <a:t>deus</a:t>
            </a:r>
            <a:r>
              <a:rPr lang="en-GB" altLang="zh-CN" sz="1800" kern="100" dirty="0">
                <a:latin typeface="Times New Roman" panose="02020603050405020304" pitchFamily="18" charset="0"/>
                <a:cs typeface="Times New Roman" panose="02020603050405020304" pitchFamily="18" charset="0"/>
              </a:rPr>
              <a:t> </a:t>
            </a:r>
            <a:r>
              <a:rPr lang="en-GB" altLang="zh-CN" sz="1800" kern="100" dirty="0" err="1">
                <a:latin typeface="Times New Roman" panose="02020603050405020304" pitchFamily="18" charset="0"/>
                <a:cs typeface="Times New Roman" panose="02020603050405020304" pitchFamily="18" charset="0"/>
              </a:rPr>
              <a:t>caelum</a:t>
            </a:r>
            <a:r>
              <a:rPr lang="en-GB" altLang="zh-CN" sz="1800" kern="100" dirty="0">
                <a:latin typeface="Times New Roman" panose="02020603050405020304" pitchFamily="18" charset="0"/>
                <a:cs typeface="Times New Roman" panose="02020603050405020304" pitchFamily="18" charset="0"/>
              </a:rPr>
              <a:t> et </a:t>
            </a:r>
            <a:r>
              <a:rPr lang="en-GB" altLang="zh-CN" sz="1800" kern="100" dirty="0" err="1">
                <a:latin typeface="Times New Roman" panose="02020603050405020304" pitchFamily="18" charset="0"/>
                <a:cs typeface="Times New Roman" panose="02020603050405020304" pitchFamily="18" charset="0"/>
              </a:rPr>
              <a:t>terram</a:t>
            </a:r>
            <a:r>
              <a:rPr lang="en-GB" altLang="zh-CN" sz="1800" kern="100" dirty="0">
                <a:latin typeface="Times New Roman" panose="02020603050405020304" pitchFamily="18" charset="0"/>
                <a:cs typeface="Times New Roman" panose="02020603050405020304" pitchFamily="18" charset="0"/>
              </a:rPr>
              <a:t>.”)</a:t>
            </a:r>
            <a:endParaRPr lang="zh-CN" altLang="zh-CN" sz="1800" kern="100" dirty="0">
              <a:latin typeface="等线" panose="02010600030101010101" pitchFamily="2" charset="-122"/>
              <a:cs typeface="Times New Roman" panose="02020603050405020304" pitchFamily="18" charset="0"/>
            </a:endParaRPr>
          </a:p>
          <a:p>
            <a:pPr marL="0" indent="0" algn="just">
              <a:lnSpc>
                <a:spcPct val="150000"/>
              </a:lnSpc>
              <a:buNone/>
            </a:pPr>
            <a:endPar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endParaRPr>
          </a:p>
          <a:p>
            <a:pPr marL="0" indent="0" algn="just">
              <a:lnSpc>
                <a:spcPct val="150000"/>
              </a:lnSpc>
              <a:buNone/>
            </a:pPr>
            <a:r>
              <a:rPr lang="en-GB" altLang="zh-CN" sz="1800" b="1" kern="100" dirty="0">
                <a:effectLst/>
                <a:latin typeface="Times New Roman" panose="02020603050405020304" pitchFamily="18" charset="0"/>
                <a:ea typeface="等线" panose="02010600030101010101" pitchFamily="2" charset="-122"/>
                <a:cs typeface="Times New Roman" panose="02020603050405020304" pitchFamily="18" charset="0"/>
              </a:rPr>
              <a:t>Augustine’s comment: “between the works of God, from which He rested on the Seventh Day and those which He worked until now, Scripture inserted a certain division of its narrative.”</a:t>
            </a:r>
            <a:endParaRPr lang="zh-CN" altLang="zh-CN" sz="1800" b="1" kern="100" dirty="0">
              <a:effectLst/>
              <a:latin typeface="等线" panose="02010600030101010101" pitchFamily="2" charset="-122"/>
              <a:ea typeface="等线" panose="02010600030101010101" pitchFamily="2" charset="-122"/>
              <a:cs typeface="Times New Roman" panose="02020603050405020304" pitchFamily="18" charset="0"/>
            </a:endParaRPr>
          </a:p>
          <a:p>
            <a:pPr marL="0" indent="0">
              <a:buNone/>
            </a:pP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(Augustine, </a:t>
            </a:r>
            <a:r>
              <a:rPr lang="en-GB" altLang="zh-CN" sz="1800" i="1" kern="100" dirty="0">
                <a:effectLst/>
                <a:latin typeface="Times New Roman" panose="02020603050405020304" pitchFamily="18" charset="0"/>
                <a:ea typeface="等线" panose="02010600030101010101" pitchFamily="2" charset="-122"/>
                <a:cs typeface="Times New Roman" panose="02020603050405020304" pitchFamily="18" charset="0"/>
              </a:rPr>
              <a:t>De </a:t>
            </a:r>
            <a:r>
              <a:rPr lang="en-GB" altLang="zh-CN" sz="1800" i="1" kern="100" dirty="0" err="1">
                <a:effectLst/>
                <a:latin typeface="Times New Roman" panose="02020603050405020304" pitchFamily="18" charset="0"/>
                <a:ea typeface="等线" panose="02010600030101010101" pitchFamily="2" charset="-122"/>
                <a:cs typeface="Times New Roman" panose="02020603050405020304" pitchFamily="18" charset="0"/>
              </a:rPr>
              <a:t>Genesi</a:t>
            </a:r>
            <a:r>
              <a:rPr lang="en-GB" altLang="zh-CN" sz="1800" i="1" kern="100" dirty="0">
                <a:effectLst/>
                <a:latin typeface="Times New Roman" panose="02020603050405020304" pitchFamily="18" charset="0"/>
                <a:ea typeface="等线" panose="02010600030101010101" pitchFamily="2" charset="-122"/>
                <a:cs typeface="Times New Roman" panose="02020603050405020304" pitchFamily="18" charset="0"/>
              </a:rPr>
              <a:t> ad litteram</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V. xi. 27, eds. Paul </a:t>
            </a:r>
            <a:r>
              <a:rPr lang="en-GB"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Agaësse</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and </a:t>
            </a:r>
            <a:r>
              <a:rPr lang="en-GB"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Aimé</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Solignac, </a:t>
            </a:r>
            <a:r>
              <a:rPr lang="en-GB" altLang="zh-CN" sz="1800" i="1" kern="100" dirty="0">
                <a:effectLst/>
                <a:latin typeface="Times New Roman" panose="02020603050405020304" pitchFamily="18" charset="0"/>
                <a:ea typeface="等线" panose="02010600030101010101" pitchFamily="2" charset="-122"/>
                <a:cs typeface="Times New Roman" panose="02020603050405020304" pitchFamily="18" charset="0"/>
              </a:rPr>
              <a:t>Oeuvres de Saint Augustin</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48-49 (Bruges-Paris: </a:t>
            </a:r>
            <a:r>
              <a:rPr lang="en-GB"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Declée</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de Brouwer, 1972), Vol. 1, 412: “Inter </a:t>
            </a:r>
            <a:r>
              <a:rPr lang="en-GB"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illa</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ergo opera Dei, a </a:t>
            </a:r>
            <a:r>
              <a:rPr lang="en-GB"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quibus</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a:t>
            </a:r>
            <a:r>
              <a:rPr lang="en-GB"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requieuit</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in die </a:t>
            </a:r>
            <a:r>
              <a:rPr lang="en-GB"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septimo</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et </a:t>
            </a:r>
            <a:r>
              <a:rPr lang="en-GB"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ista</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a:t>
            </a:r>
            <a:r>
              <a:rPr lang="en-GB"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quae</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a:t>
            </a:r>
            <a:r>
              <a:rPr lang="en-GB"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usque</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a:t>
            </a:r>
            <a:r>
              <a:rPr lang="en-GB"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nunc</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a:t>
            </a:r>
            <a:r>
              <a:rPr lang="en-GB"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operatur</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quondam scriptura </a:t>
            </a:r>
            <a:r>
              <a:rPr lang="en-GB"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interponens</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suae </a:t>
            </a:r>
            <a:r>
              <a:rPr lang="en-GB"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narrationis</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a:t>
            </a:r>
            <a:r>
              <a:rPr lang="en-GB"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articulum</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a:t>
            </a:r>
            <a:r>
              <a:rPr lang="en-GB"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commendauitse</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a:t>
            </a:r>
            <a:r>
              <a:rPr lang="en-GB"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illa</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a:t>
            </a:r>
            <a:r>
              <a:rPr lang="en-GB"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explicasse</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et </a:t>
            </a:r>
            <a:r>
              <a:rPr lang="en-GB"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coepit</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a:t>
            </a:r>
            <a:r>
              <a:rPr lang="en-GB"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iam</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a:t>
            </a:r>
            <a:r>
              <a:rPr lang="en-GB"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ista</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a:t>
            </a:r>
            <a:r>
              <a:rPr lang="en-GB"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contexere</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endParaRPr lang="zh-CN" altLang="en-US" dirty="0"/>
          </a:p>
        </p:txBody>
      </p:sp>
    </p:spTree>
    <p:extLst>
      <p:ext uri="{BB962C8B-B14F-4D97-AF65-F5344CB8AC3E}">
        <p14:creationId xmlns:p14="http://schemas.microsoft.com/office/powerpoint/2010/main" val="10105934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F7B20E1C-9161-E2AA-2CBD-46BC184A3F82}"/>
              </a:ext>
            </a:extLst>
          </p:cNvPr>
          <p:cNvSpPr>
            <a:spLocks noGrp="1"/>
          </p:cNvSpPr>
          <p:nvPr>
            <p:ph idx="1"/>
          </p:nvPr>
        </p:nvSpPr>
        <p:spPr>
          <a:xfrm>
            <a:off x="255141" y="336478"/>
            <a:ext cx="11681717" cy="6185043"/>
          </a:xfrm>
        </p:spPr>
        <p:txBody>
          <a:bodyPr/>
          <a:lstStyle/>
          <a:p>
            <a:pPr marL="0" indent="0" algn="just">
              <a:lnSpc>
                <a:spcPct val="150000"/>
              </a:lnSpc>
              <a:buNone/>
            </a:pPr>
            <a:r>
              <a:rPr lang="en-GB" altLang="zh-CN" b="1" kern="100" dirty="0">
                <a:effectLst/>
                <a:latin typeface="Times New Roman" panose="02020603050405020304" pitchFamily="18" charset="0"/>
                <a:ea typeface="等线" panose="02010600030101010101" pitchFamily="2" charset="-122"/>
                <a:cs typeface="Times New Roman" panose="02020603050405020304" pitchFamily="18" charset="0"/>
              </a:rPr>
              <a:t>Two Types of Non-Literal Interpretations</a:t>
            </a:r>
            <a:endParaRPr lang="zh-CN" altLang="zh-CN" kern="100" dirty="0">
              <a:effectLst/>
              <a:latin typeface="等线" panose="02010600030101010101" pitchFamily="2" charset="-122"/>
              <a:ea typeface="等线" panose="02010600030101010101" pitchFamily="2" charset="-122"/>
              <a:cs typeface="Times New Roman" panose="02020603050405020304" pitchFamily="18" charset="0"/>
            </a:endParaRPr>
          </a:p>
          <a:p>
            <a:pPr marL="0" indent="0" algn="just">
              <a:lnSpc>
                <a:spcPct val="150000"/>
              </a:lnSpc>
              <a:buNone/>
            </a:pP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“He is rightly called by the name of that which signified Him before His coming. He is the Lamb immolated on the Passover; nevertheless, that immolation was represented not only just by words but also by a real act. For one cannot say that that lamb was not a lamb; it was truly a lamb, and it was slain, and it was eaten. </a:t>
            </a:r>
            <a:r>
              <a:rPr lang="en-GB" altLang="zh-CN" sz="1800" b="1" kern="100" dirty="0">
                <a:effectLst/>
                <a:latin typeface="Times New Roman" panose="02020603050405020304" pitchFamily="18" charset="0"/>
                <a:ea typeface="等线" panose="02010600030101010101" pitchFamily="2" charset="-122"/>
                <a:cs typeface="Times New Roman" panose="02020603050405020304" pitchFamily="18" charset="0"/>
              </a:rPr>
              <a:t>And although this was something that really happened, something else was prefigured by it.</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This event was different from that of the fatted calf which was killed for the feast in </a:t>
            </a:r>
            <a:r>
              <a:rPr lang="en-GB"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honor</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of the younger son on his return home. </a:t>
            </a:r>
            <a:r>
              <a:rPr lang="en-GB" altLang="zh-CN" sz="1800" b="1" kern="100" dirty="0">
                <a:effectLst/>
                <a:latin typeface="Times New Roman" panose="02020603050405020304" pitchFamily="18" charset="0"/>
                <a:ea typeface="等线" panose="02010600030101010101" pitchFamily="2" charset="-122"/>
                <a:cs typeface="Times New Roman" panose="02020603050405020304" pitchFamily="18" charset="0"/>
              </a:rPr>
              <a:t>In the latter case the narrative itself is a narrative of figures or types; it is not a matter of a figurative meaning of events that really happened.</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a:t>
            </a:r>
          </a:p>
          <a:p>
            <a:pPr algn="just">
              <a:lnSpc>
                <a:spcPct val="150000"/>
              </a:lnSpc>
            </a:pP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marL="0" indent="0">
              <a:buNone/>
            </a:pP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Augustine, </a:t>
            </a:r>
            <a:r>
              <a:rPr lang="en-GB" altLang="zh-CN" sz="1800" i="1" kern="100" dirty="0">
                <a:effectLst/>
                <a:latin typeface="Times New Roman" panose="02020603050405020304" pitchFamily="18" charset="0"/>
                <a:ea typeface="等线" panose="02010600030101010101" pitchFamily="2" charset="-122"/>
                <a:cs typeface="Times New Roman" panose="02020603050405020304" pitchFamily="18" charset="0"/>
              </a:rPr>
              <a:t>De </a:t>
            </a:r>
            <a:r>
              <a:rPr lang="en-GB" altLang="zh-CN" sz="1800" i="1" kern="100" dirty="0" err="1">
                <a:effectLst/>
                <a:latin typeface="Times New Roman" panose="02020603050405020304" pitchFamily="18" charset="0"/>
                <a:ea typeface="等线" panose="02010600030101010101" pitchFamily="2" charset="-122"/>
                <a:cs typeface="Times New Roman" panose="02020603050405020304" pitchFamily="18" charset="0"/>
              </a:rPr>
              <a:t>Genesi</a:t>
            </a:r>
            <a:r>
              <a:rPr lang="en-GB" altLang="zh-CN" sz="1800" i="1" kern="100" dirty="0">
                <a:effectLst/>
                <a:latin typeface="Times New Roman" panose="02020603050405020304" pitchFamily="18" charset="0"/>
                <a:ea typeface="等线" panose="02010600030101010101" pitchFamily="2" charset="-122"/>
                <a:cs typeface="Times New Roman" panose="02020603050405020304" pitchFamily="18" charset="0"/>
              </a:rPr>
              <a:t> ad litteram</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VIII. iv. 8, Vol. 2, 22: “</a:t>
            </a:r>
            <a:r>
              <a:rPr lang="en-GB"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Recte</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a:t>
            </a:r>
            <a:r>
              <a:rPr lang="en-GB"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quippe</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a:t>
            </a:r>
            <a:r>
              <a:rPr lang="en-GB"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appelatur</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quod ad </a:t>
            </a:r>
            <a:r>
              <a:rPr lang="en-GB"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eum</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a:t>
            </a:r>
            <a:r>
              <a:rPr lang="en-GB"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significandum</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a:t>
            </a:r>
            <a:r>
              <a:rPr lang="en-GB"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praecessit</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Ipse </a:t>
            </a:r>
            <a:r>
              <a:rPr lang="en-GB"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est</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a:t>
            </a:r>
            <a:r>
              <a:rPr lang="en-GB"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ouis</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a:t>
            </a:r>
            <a:r>
              <a:rPr lang="en-GB"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quae</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a:t>
            </a:r>
            <a:r>
              <a:rPr lang="en-GB"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immolatur</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in </a:t>
            </a:r>
            <a:r>
              <a:rPr lang="en-GB"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pascha</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a:t>
            </a:r>
            <a:r>
              <a:rPr lang="en-GB"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tamen</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et </a:t>
            </a:r>
            <a:r>
              <a:rPr lang="en-GB"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illud</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non tantum </a:t>
            </a:r>
            <a:r>
              <a:rPr lang="en-GB"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dicendo</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a:t>
            </a:r>
            <a:r>
              <a:rPr lang="en-GB"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figurabatur</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a:t>
            </a:r>
            <a:r>
              <a:rPr lang="en-GB"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sed</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a:t>
            </a:r>
            <a:r>
              <a:rPr lang="en-GB"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etiam</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a:t>
            </a:r>
            <a:r>
              <a:rPr lang="en-GB"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faciendo</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a:t>
            </a:r>
            <a:r>
              <a:rPr lang="en-GB"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Neque</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a:t>
            </a:r>
            <a:r>
              <a:rPr lang="en-GB"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enim</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a:t>
            </a:r>
            <a:r>
              <a:rPr lang="en-GB"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ouis</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a:t>
            </a:r>
            <a:r>
              <a:rPr lang="en-GB"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illa</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non </a:t>
            </a:r>
            <a:r>
              <a:rPr lang="en-GB"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erat</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a:t>
            </a:r>
            <a:r>
              <a:rPr lang="en-GB"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ouis</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plane </a:t>
            </a:r>
            <a:r>
              <a:rPr lang="en-GB"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ouis</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a:t>
            </a:r>
            <a:r>
              <a:rPr lang="en-GB"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erat</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et </a:t>
            </a:r>
            <a:r>
              <a:rPr lang="en-GB"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occidebatur</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et </a:t>
            </a:r>
            <a:r>
              <a:rPr lang="en-GB"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manducabatur</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Et tame neo </a:t>
            </a:r>
            <a:r>
              <a:rPr lang="en-GB"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uero</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facto </a:t>
            </a:r>
            <a:r>
              <a:rPr lang="en-GB"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aliud</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a:t>
            </a:r>
            <a:r>
              <a:rPr lang="en-GB"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etiam</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a:t>
            </a:r>
            <a:r>
              <a:rPr lang="en-GB"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quiddam</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a:t>
            </a:r>
            <a:r>
              <a:rPr lang="en-GB"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figurabatur</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non </a:t>
            </a:r>
            <a:r>
              <a:rPr lang="en-GB"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sicut</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a:t>
            </a:r>
            <a:r>
              <a:rPr lang="en-GB"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ille</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a:t>
            </a:r>
            <a:r>
              <a:rPr lang="en-GB"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uitulus</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a:t>
            </a:r>
            <a:r>
              <a:rPr lang="en-GB"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saginatus</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qui </a:t>
            </a:r>
            <a:r>
              <a:rPr lang="en-GB"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minore</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a:t>
            </a:r>
            <a:r>
              <a:rPr lang="en-GB"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filio</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a:t>
            </a:r>
            <a:r>
              <a:rPr lang="en-GB"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reuertente</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in </a:t>
            </a:r>
            <a:r>
              <a:rPr lang="en-GB"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epulas</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a:t>
            </a:r>
            <a:r>
              <a:rPr lang="en-GB"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caesus</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est. </a:t>
            </a:r>
            <a:r>
              <a:rPr lang="en-GB"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Ibi</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a:t>
            </a:r>
            <a:r>
              <a:rPr lang="en-GB"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quippe</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a:t>
            </a:r>
            <a:r>
              <a:rPr lang="en-GB"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ipsa</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narration </a:t>
            </a:r>
            <a:r>
              <a:rPr lang="en-GB"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figurarum</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a:t>
            </a:r>
            <a:r>
              <a:rPr lang="en-GB"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est</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non rerum </a:t>
            </a:r>
            <a:r>
              <a:rPr lang="en-GB"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figurata</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a:t>
            </a:r>
            <a:r>
              <a:rPr lang="en-GB"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significatione</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a:t>
            </a:r>
            <a:r>
              <a:rPr lang="en-GB"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gestarum</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This piece of translation is from: Augustine, </a:t>
            </a:r>
            <a:r>
              <a:rPr lang="en-GB" altLang="zh-CN" sz="1800" i="1" kern="100" dirty="0">
                <a:effectLst/>
                <a:latin typeface="Times New Roman" panose="02020603050405020304" pitchFamily="18" charset="0"/>
                <a:ea typeface="等线" panose="02010600030101010101" pitchFamily="2" charset="-122"/>
                <a:cs typeface="Times New Roman" panose="02020603050405020304" pitchFamily="18" charset="0"/>
              </a:rPr>
              <a:t>The Literal Meaning of Genesis</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translated and annotated by John Hammond Taylor (Mahwah: Paulist Press, 1982), Vol. 2, 38-39.</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marL="0" indent="0">
              <a:buNone/>
            </a:pPr>
            <a:endParaRPr lang="zh-CN" altLang="en-US" dirty="0"/>
          </a:p>
        </p:txBody>
      </p:sp>
    </p:spTree>
    <p:extLst>
      <p:ext uri="{BB962C8B-B14F-4D97-AF65-F5344CB8AC3E}">
        <p14:creationId xmlns:p14="http://schemas.microsoft.com/office/powerpoint/2010/main" val="5840467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CD540825-3D70-48DE-15CB-0CB00F74A60F}"/>
              </a:ext>
            </a:extLst>
          </p:cNvPr>
          <p:cNvSpPr>
            <a:spLocks noGrp="1"/>
          </p:cNvSpPr>
          <p:nvPr>
            <p:ph idx="1"/>
          </p:nvPr>
        </p:nvSpPr>
        <p:spPr>
          <a:xfrm>
            <a:off x="342472" y="274833"/>
            <a:ext cx="11507056" cy="6308333"/>
          </a:xfrm>
        </p:spPr>
        <p:txBody>
          <a:bodyPr>
            <a:normAutofit/>
          </a:bodyPr>
          <a:lstStyle/>
          <a:p>
            <a:pPr marL="0" indent="0" algn="just">
              <a:lnSpc>
                <a:spcPct val="150000"/>
              </a:lnSpc>
              <a:buNone/>
            </a:pPr>
            <a:r>
              <a:rPr lang="en-GB" altLang="zh-CN" b="1" i="1" kern="100" dirty="0">
                <a:effectLst/>
                <a:latin typeface="Times New Roman" panose="02020603050405020304" pitchFamily="18" charset="0"/>
                <a:ea typeface="等线" panose="02010600030101010101" pitchFamily="2" charset="-122"/>
                <a:cs typeface="Times New Roman" panose="02020603050405020304" pitchFamily="18" charset="0"/>
              </a:rPr>
              <a:t>De </a:t>
            </a:r>
            <a:r>
              <a:rPr lang="en-GB" altLang="zh-CN" b="1" i="1" kern="100" dirty="0" err="1">
                <a:effectLst/>
                <a:latin typeface="Times New Roman" panose="02020603050405020304" pitchFamily="18" charset="0"/>
                <a:ea typeface="等线" panose="02010600030101010101" pitchFamily="2" charset="-122"/>
                <a:cs typeface="Times New Roman" panose="02020603050405020304" pitchFamily="18" charset="0"/>
              </a:rPr>
              <a:t>Genesi</a:t>
            </a:r>
            <a:r>
              <a:rPr lang="en-GB" altLang="zh-CN" b="1" i="1" kern="100" dirty="0">
                <a:effectLst/>
                <a:latin typeface="Times New Roman" panose="02020603050405020304" pitchFamily="18" charset="0"/>
                <a:ea typeface="等线" panose="02010600030101010101" pitchFamily="2" charset="-122"/>
                <a:cs typeface="Times New Roman" panose="02020603050405020304" pitchFamily="18" charset="0"/>
              </a:rPr>
              <a:t> contra </a:t>
            </a:r>
            <a:r>
              <a:rPr lang="en-GB" altLang="zh-CN" b="1" i="1" kern="100" dirty="0" err="1">
                <a:effectLst/>
                <a:latin typeface="Times New Roman" panose="02020603050405020304" pitchFamily="18" charset="0"/>
                <a:ea typeface="等线" panose="02010600030101010101" pitchFamily="2" charset="-122"/>
                <a:cs typeface="Times New Roman" panose="02020603050405020304" pitchFamily="18" charset="0"/>
              </a:rPr>
              <a:t>Manichaeos</a:t>
            </a:r>
            <a:endParaRPr lang="zh-CN" altLang="zh-CN" kern="100" dirty="0">
              <a:effectLst/>
              <a:latin typeface="等线" panose="02010600030101010101" pitchFamily="2" charset="-122"/>
              <a:ea typeface="等线" panose="02010600030101010101" pitchFamily="2" charset="-122"/>
              <a:cs typeface="Times New Roman" panose="02020603050405020304" pitchFamily="18" charset="0"/>
            </a:endParaRPr>
          </a:p>
          <a:p>
            <a:pPr indent="0" algn="just">
              <a:lnSpc>
                <a:spcPct val="150000"/>
              </a:lnSpc>
              <a:buNone/>
            </a:pPr>
            <a:r>
              <a:rPr lang="en-GB" altLang="zh-CN" sz="1800" b="1" kern="100" spc="-10" dirty="0">
                <a:solidFill>
                  <a:srgbClr val="000000"/>
                </a:solidFill>
                <a:latin typeface="Times New Roman" panose="02020603050405020304" pitchFamily="18" charset="0"/>
                <a:cs typeface="Times New Roman" panose="02020603050405020304" pitchFamily="18" charset="0"/>
              </a:rPr>
              <a:t>Indications of the Linear Progression of Time:</a:t>
            </a:r>
            <a:endParaRPr lang="zh-CN" altLang="zh-CN" sz="1800" b="1" kern="100" dirty="0">
              <a:latin typeface="等线" panose="02010600030101010101" pitchFamily="2" charset="-122"/>
              <a:cs typeface="Times New Roman" panose="02020603050405020304" pitchFamily="18" charset="0"/>
            </a:endParaRPr>
          </a:p>
          <a:p>
            <a:pPr indent="292100" algn="just">
              <a:lnSpc>
                <a:spcPct val="150000"/>
              </a:lnSpc>
            </a:pPr>
            <a:r>
              <a:rPr lang="en-GB" altLang="zh-CN" sz="1800" kern="100" spc="-10" dirty="0">
                <a:solidFill>
                  <a:srgbClr val="000000"/>
                </a:solidFill>
                <a:latin typeface="Times New Roman" panose="02020603050405020304" pitchFamily="18" charset="0"/>
                <a:cs typeface="Times New Roman" panose="02020603050405020304" pitchFamily="18" charset="0"/>
              </a:rPr>
              <a:t>    Time flowing in the Week of Creation independent of any celestial movement;</a:t>
            </a:r>
            <a:endParaRPr lang="zh-CN" altLang="zh-CN" sz="1800" kern="100" dirty="0">
              <a:latin typeface="等线" panose="02010600030101010101" pitchFamily="2" charset="-122"/>
              <a:cs typeface="Times New Roman" panose="02020603050405020304" pitchFamily="18" charset="0"/>
            </a:endParaRPr>
          </a:p>
          <a:p>
            <a:pPr indent="292100" algn="just">
              <a:lnSpc>
                <a:spcPct val="150000"/>
              </a:lnSpc>
            </a:pPr>
            <a:r>
              <a:rPr lang="en-GB" altLang="zh-CN" sz="1800" kern="100" spc="-10" dirty="0">
                <a:solidFill>
                  <a:srgbClr val="000000"/>
                </a:solidFill>
                <a:latin typeface="Times New Roman" panose="02020603050405020304" pitchFamily="18" charset="0"/>
                <a:cs typeface="Times New Roman" panose="02020603050405020304" pitchFamily="18" charset="0"/>
              </a:rPr>
              <a:t>    The temporal nature of the “mornings” and “evenings;”</a:t>
            </a:r>
            <a:endParaRPr lang="zh-CN" altLang="zh-CN" sz="1800" kern="100" dirty="0">
              <a:latin typeface="等线" panose="02010600030101010101" pitchFamily="2" charset="-122"/>
              <a:cs typeface="Times New Roman" panose="02020603050405020304" pitchFamily="18" charset="0"/>
            </a:endParaRPr>
          </a:p>
          <a:p>
            <a:pPr indent="292100" algn="just">
              <a:lnSpc>
                <a:spcPct val="150000"/>
              </a:lnSpc>
            </a:pPr>
            <a:r>
              <a:rPr lang="en-GB" altLang="zh-CN" sz="1800" kern="100" spc="-10" dirty="0">
                <a:solidFill>
                  <a:srgbClr val="000000"/>
                </a:solidFill>
                <a:latin typeface="Times New Roman" panose="02020603050405020304" pitchFamily="18" charset="0"/>
                <a:cs typeface="Times New Roman" panose="02020603050405020304" pitchFamily="18" charset="0"/>
              </a:rPr>
              <a:t>    The Analogy between the Six-Day Creation and the Six Ages of the World.</a:t>
            </a:r>
          </a:p>
          <a:p>
            <a:pPr indent="292100" algn="just">
              <a:lnSpc>
                <a:spcPct val="150000"/>
              </a:lnSpc>
            </a:pPr>
            <a:endParaRPr lang="zh-CN" altLang="zh-CN" sz="1800" kern="100" dirty="0">
              <a:latin typeface="等线" panose="02010600030101010101" pitchFamily="2" charset="-122"/>
              <a:cs typeface="Times New Roman" panose="02020603050405020304" pitchFamily="18" charset="0"/>
            </a:endParaRPr>
          </a:p>
          <a:p>
            <a:pPr indent="0" algn="just">
              <a:lnSpc>
                <a:spcPct val="150000"/>
              </a:lnSpc>
              <a:buNone/>
            </a:pPr>
            <a:r>
              <a:rPr lang="en-GB" altLang="zh-CN" sz="1800" b="1" kern="100" spc="-1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“Therefore it remains that we should understand in </a:t>
            </a:r>
            <a:r>
              <a:rPr lang="en-GB" altLang="zh-CN" sz="1800" b="1" i="1" kern="100" spc="-1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the very space of time</a:t>
            </a:r>
            <a:r>
              <a:rPr lang="en-GB" altLang="zh-CN" sz="1800" b="1" kern="100" spc="-1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 (</a:t>
            </a:r>
            <a:r>
              <a:rPr lang="en-GB" altLang="zh-CN" sz="1800" b="1" i="1" kern="100" spc="-1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mora </a:t>
            </a:r>
            <a:r>
              <a:rPr lang="en-GB" altLang="zh-CN" sz="1800" b="1" i="1" kern="100" spc="-10" dirty="0" err="1">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temporis</a:t>
            </a:r>
            <a:r>
              <a:rPr lang="en-GB" altLang="zh-CN" sz="1800" b="1" kern="100" spc="-1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 the division of works thus called; evening because of the completion of a finished work, and morning the beginning of a future work.”</a:t>
            </a:r>
            <a:endParaRPr lang="en-US" altLang="zh-CN" sz="1800" b="1" kern="100" spc="-10" dirty="0">
              <a:solidFill>
                <a:srgbClr val="000000"/>
              </a:solidFill>
              <a:latin typeface="等线" panose="02010600030101010101" pitchFamily="2" charset="-122"/>
              <a:ea typeface="等线" panose="02010600030101010101" pitchFamily="2" charset="-122"/>
              <a:cs typeface="Times New Roman" panose="02020603050405020304" pitchFamily="18" charset="0"/>
            </a:endParaRPr>
          </a:p>
          <a:p>
            <a:pPr indent="0" algn="just">
              <a:lnSpc>
                <a:spcPct val="150000"/>
              </a:lnSpc>
              <a:buNone/>
            </a:pPr>
            <a:r>
              <a:rPr lang="en-US" altLang="zh-CN" sz="1800" kern="100" spc="-10" dirty="0">
                <a:solidFill>
                  <a:srgbClr val="000000"/>
                </a:solidFill>
                <a:latin typeface="等线" panose="02010600030101010101" pitchFamily="2" charset="-122"/>
                <a:ea typeface="等线" panose="02010600030101010101" pitchFamily="2" charset="-122"/>
                <a:cs typeface="Times New Roman" panose="02020603050405020304" pitchFamily="18" charset="0"/>
              </a:rPr>
              <a:t>(</a:t>
            </a:r>
            <a:r>
              <a:rPr lang="en-GB" altLang="zh-CN" sz="1800" kern="100" dirty="0">
                <a:latin typeface="Times New Roman" panose="02020603050405020304" pitchFamily="18" charset="0"/>
                <a:cs typeface="Times New Roman" panose="02020603050405020304" pitchFamily="18" charset="0"/>
              </a:rPr>
              <a:t>Augustine, </a:t>
            </a:r>
            <a:r>
              <a:rPr lang="en-GB" altLang="zh-CN" sz="1800" i="1" kern="100" dirty="0">
                <a:latin typeface="Times New Roman" panose="02020603050405020304" pitchFamily="18" charset="0"/>
                <a:cs typeface="Times New Roman" panose="02020603050405020304" pitchFamily="18" charset="0"/>
              </a:rPr>
              <a:t>De </a:t>
            </a:r>
            <a:r>
              <a:rPr lang="en-GB" altLang="zh-CN" sz="1800" i="1" kern="100" dirty="0" err="1">
                <a:latin typeface="Times New Roman" panose="02020603050405020304" pitchFamily="18" charset="0"/>
                <a:cs typeface="Times New Roman" panose="02020603050405020304" pitchFamily="18" charset="0"/>
              </a:rPr>
              <a:t>Genesi</a:t>
            </a:r>
            <a:r>
              <a:rPr lang="en-GB" altLang="zh-CN" sz="1800" i="1" kern="100" dirty="0">
                <a:latin typeface="Times New Roman" panose="02020603050405020304" pitchFamily="18" charset="0"/>
                <a:cs typeface="Times New Roman" panose="02020603050405020304" pitchFamily="18" charset="0"/>
              </a:rPr>
              <a:t> contra </a:t>
            </a:r>
            <a:r>
              <a:rPr lang="en-GB" altLang="zh-CN" sz="1800" i="1" kern="100" dirty="0" err="1">
                <a:latin typeface="Times New Roman" panose="02020603050405020304" pitchFamily="18" charset="0"/>
                <a:cs typeface="Times New Roman" panose="02020603050405020304" pitchFamily="18" charset="0"/>
              </a:rPr>
              <a:t>Manichaeos</a:t>
            </a:r>
            <a:r>
              <a:rPr lang="en-GB" altLang="zh-CN" sz="1800" i="1" kern="100" dirty="0">
                <a:latin typeface="Times New Roman" panose="02020603050405020304" pitchFamily="18" charset="0"/>
                <a:cs typeface="Times New Roman" panose="02020603050405020304" pitchFamily="18" charset="0"/>
              </a:rPr>
              <a:t>.</a:t>
            </a:r>
            <a:r>
              <a:rPr lang="en-GB" altLang="zh-CN" sz="1800" kern="100" dirty="0">
                <a:latin typeface="Times New Roman" panose="02020603050405020304" pitchFamily="18" charset="0"/>
                <a:cs typeface="Times New Roman" panose="02020603050405020304" pitchFamily="18" charset="0"/>
              </a:rPr>
              <a:t> I. xiv. 20, ed. Dorothea Weber, CSEL 91 (Wien: Verlag der </a:t>
            </a:r>
            <a:r>
              <a:rPr lang="en-GB" altLang="zh-CN" sz="1800" kern="100" dirty="0" err="1">
                <a:latin typeface="Times New Roman" panose="02020603050405020304" pitchFamily="18" charset="0"/>
                <a:cs typeface="Times New Roman" panose="02020603050405020304" pitchFamily="18" charset="0"/>
              </a:rPr>
              <a:t>Österreichischen</a:t>
            </a:r>
            <a:r>
              <a:rPr lang="en-GB" altLang="zh-CN" sz="1800" kern="100" dirty="0">
                <a:latin typeface="Times New Roman" panose="02020603050405020304" pitchFamily="18" charset="0"/>
                <a:cs typeface="Times New Roman" panose="02020603050405020304" pitchFamily="18" charset="0"/>
              </a:rPr>
              <a:t> Akademie der </a:t>
            </a:r>
            <a:r>
              <a:rPr lang="en-GB" altLang="zh-CN" sz="1800" kern="100" dirty="0" err="1">
                <a:latin typeface="Times New Roman" panose="02020603050405020304" pitchFamily="18" charset="0"/>
                <a:cs typeface="Times New Roman" panose="02020603050405020304" pitchFamily="18" charset="0"/>
              </a:rPr>
              <a:t>Wissenschaften</a:t>
            </a:r>
            <a:r>
              <a:rPr lang="en-GB" altLang="zh-CN" sz="1800" kern="100" dirty="0">
                <a:latin typeface="Times New Roman" panose="02020603050405020304" pitchFamily="18" charset="0"/>
                <a:cs typeface="Times New Roman" panose="02020603050405020304" pitchFamily="18" charset="0"/>
              </a:rPr>
              <a:t>, 1998), 87-88: “</a:t>
            </a:r>
            <a:r>
              <a:rPr lang="en-GB" altLang="zh-CN" sz="1800" kern="100" dirty="0" err="1">
                <a:latin typeface="Times New Roman" panose="02020603050405020304" pitchFamily="18" charset="0"/>
                <a:cs typeface="Times New Roman" panose="02020603050405020304" pitchFamily="18" charset="0"/>
              </a:rPr>
              <a:t>Restat</a:t>
            </a:r>
            <a:r>
              <a:rPr lang="en-GB" altLang="zh-CN" sz="1800" kern="100" dirty="0">
                <a:latin typeface="Times New Roman" panose="02020603050405020304" pitchFamily="18" charset="0"/>
                <a:cs typeface="Times New Roman" panose="02020603050405020304" pitchFamily="18" charset="0"/>
              </a:rPr>
              <a:t> ergo, </a:t>
            </a:r>
            <a:r>
              <a:rPr lang="en-GB" altLang="zh-CN" sz="1800" kern="100" dirty="0" err="1">
                <a:latin typeface="Times New Roman" panose="02020603050405020304" pitchFamily="18" charset="0"/>
                <a:cs typeface="Times New Roman" panose="02020603050405020304" pitchFamily="18" charset="0"/>
              </a:rPr>
              <a:t>ut</a:t>
            </a:r>
            <a:r>
              <a:rPr lang="en-GB" altLang="zh-CN" sz="1800" kern="100" dirty="0">
                <a:latin typeface="Times New Roman" panose="02020603050405020304" pitchFamily="18" charset="0"/>
                <a:cs typeface="Times New Roman" panose="02020603050405020304" pitchFamily="18" charset="0"/>
              </a:rPr>
              <a:t> </a:t>
            </a:r>
            <a:r>
              <a:rPr lang="en-GB" altLang="zh-CN" sz="1800" kern="100" dirty="0" err="1">
                <a:latin typeface="Times New Roman" panose="02020603050405020304" pitchFamily="18" charset="0"/>
                <a:cs typeface="Times New Roman" panose="02020603050405020304" pitchFamily="18" charset="0"/>
              </a:rPr>
              <a:t>intellegamus</a:t>
            </a:r>
            <a:r>
              <a:rPr lang="en-GB" altLang="zh-CN" sz="1800" kern="100" dirty="0">
                <a:latin typeface="Times New Roman" panose="02020603050405020304" pitchFamily="18" charset="0"/>
                <a:cs typeface="Times New Roman" panose="02020603050405020304" pitchFamily="18" charset="0"/>
              </a:rPr>
              <a:t> in </a:t>
            </a:r>
            <a:r>
              <a:rPr lang="en-GB" altLang="zh-CN" sz="1800" kern="100" dirty="0" err="1">
                <a:latin typeface="Times New Roman" panose="02020603050405020304" pitchFamily="18" charset="0"/>
                <a:cs typeface="Times New Roman" panose="02020603050405020304" pitchFamily="18" charset="0"/>
              </a:rPr>
              <a:t>ipsa</a:t>
            </a:r>
            <a:r>
              <a:rPr lang="en-GB" altLang="zh-CN" sz="1800" kern="100" dirty="0">
                <a:latin typeface="Times New Roman" panose="02020603050405020304" pitchFamily="18" charset="0"/>
                <a:cs typeface="Times New Roman" panose="02020603050405020304" pitchFamily="18" charset="0"/>
              </a:rPr>
              <a:t> </a:t>
            </a:r>
            <a:r>
              <a:rPr lang="en-GB" altLang="zh-CN" sz="1800" kern="100" dirty="0" err="1">
                <a:latin typeface="Times New Roman" panose="02020603050405020304" pitchFamily="18" charset="0"/>
                <a:cs typeface="Times New Roman" panose="02020603050405020304" pitchFamily="18" charset="0"/>
              </a:rPr>
              <a:t>quidem</a:t>
            </a:r>
            <a:r>
              <a:rPr lang="en-GB" altLang="zh-CN" sz="1800" kern="100" dirty="0">
                <a:latin typeface="Times New Roman" panose="02020603050405020304" pitchFamily="18" charset="0"/>
                <a:cs typeface="Times New Roman" panose="02020603050405020304" pitchFamily="18" charset="0"/>
              </a:rPr>
              <a:t> mora </a:t>
            </a:r>
            <a:r>
              <a:rPr lang="en-GB" altLang="zh-CN" sz="1800" kern="100" dirty="0" err="1">
                <a:latin typeface="Times New Roman" panose="02020603050405020304" pitchFamily="18" charset="0"/>
                <a:cs typeface="Times New Roman" panose="02020603050405020304" pitchFamily="18" charset="0"/>
              </a:rPr>
              <a:t>temporis</a:t>
            </a:r>
            <a:r>
              <a:rPr lang="en-GB" altLang="zh-CN" sz="1800" kern="100" dirty="0">
                <a:latin typeface="Times New Roman" panose="02020603050405020304" pitchFamily="18" charset="0"/>
                <a:cs typeface="Times New Roman" panose="02020603050405020304" pitchFamily="18" charset="0"/>
              </a:rPr>
              <a:t> </a:t>
            </a:r>
            <a:r>
              <a:rPr lang="en-GB" altLang="zh-CN" sz="1800" kern="100" dirty="0" err="1">
                <a:latin typeface="Times New Roman" panose="02020603050405020304" pitchFamily="18" charset="0"/>
                <a:cs typeface="Times New Roman" panose="02020603050405020304" pitchFamily="18" charset="0"/>
              </a:rPr>
              <a:t>ipsas</a:t>
            </a:r>
            <a:r>
              <a:rPr lang="en-GB" altLang="zh-CN" sz="1800" kern="100" dirty="0">
                <a:latin typeface="Times New Roman" panose="02020603050405020304" pitchFamily="18" charset="0"/>
                <a:cs typeface="Times New Roman" panose="02020603050405020304" pitchFamily="18" charset="0"/>
              </a:rPr>
              <a:t> </a:t>
            </a:r>
            <a:r>
              <a:rPr lang="en-GB" altLang="zh-CN" sz="1800" kern="100" dirty="0" err="1">
                <a:latin typeface="Times New Roman" panose="02020603050405020304" pitchFamily="18" charset="0"/>
                <a:cs typeface="Times New Roman" panose="02020603050405020304" pitchFamily="18" charset="0"/>
              </a:rPr>
              <a:t>distinctiones</a:t>
            </a:r>
            <a:r>
              <a:rPr lang="en-GB" altLang="zh-CN" sz="1800" kern="100" dirty="0">
                <a:latin typeface="Times New Roman" panose="02020603050405020304" pitchFamily="18" charset="0"/>
                <a:cs typeface="Times New Roman" panose="02020603050405020304" pitchFamily="18" charset="0"/>
              </a:rPr>
              <a:t> </a:t>
            </a:r>
            <a:r>
              <a:rPr lang="en-GB" altLang="zh-CN" sz="1800" kern="100" dirty="0" err="1">
                <a:latin typeface="Times New Roman" panose="02020603050405020304" pitchFamily="18" charset="0"/>
                <a:cs typeface="Times New Roman" panose="02020603050405020304" pitchFamily="18" charset="0"/>
              </a:rPr>
              <a:t>operum</a:t>
            </a:r>
            <a:r>
              <a:rPr lang="en-GB" altLang="zh-CN" sz="1800" kern="100" dirty="0">
                <a:latin typeface="Times New Roman" panose="02020603050405020304" pitchFamily="18" charset="0"/>
                <a:cs typeface="Times New Roman" panose="02020603050405020304" pitchFamily="18" charset="0"/>
              </a:rPr>
              <a:t> sic </a:t>
            </a:r>
            <a:r>
              <a:rPr lang="en-GB" altLang="zh-CN" sz="1800" kern="100" dirty="0" err="1">
                <a:latin typeface="Times New Roman" panose="02020603050405020304" pitchFamily="18" charset="0"/>
                <a:cs typeface="Times New Roman" panose="02020603050405020304" pitchFamily="18" charset="0"/>
              </a:rPr>
              <a:t>appellatas</a:t>
            </a:r>
            <a:r>
              <a:rPr lang="en-GB" altLang="zh-CN" sz="1800" kern="100" dirty="0">
                <a:latin typeface="Times New Roman" panose="02020603050405020304" pitchFamily="18" charset="0"/>
                <a:cs typeface="Times New Roman" panose="02020603050405020304" pitchFamily="18" charset="0"/>
              </a:rPr>
              <a:t>: </a:t>
            </a:r>
            <a:r>
              <a:rPr lang="en-GB" altLang="zh-CN" sz="1800" kern="100" dirty="0" err="1">
                <a:latin typeface="Times New Roman" panose="02020603050405020304" pitchFamily="18" charset="0"/>
                <a:cs typeface="Times New Roman" panose="02020603050405020304" pitchFamily="18" charset="0"/>
              </a:rPr>
              <a:t>vesperam</a:t>
            </a:r>
            <a:r>
              <a:rPr lang="en-GB" altLang="zh-CN" sz="1800" kern="100" dirty="0">
                <a:latin typeface="Times New Roman" panose="02020603050405020304" pitchFamily="18" charset="0"/>
                <a:cs typeface="Times New Roman" panose="02020603050405020304" pitchFamily="18" charset="0"/>
              </a:rPr>
              <a:t> propter </a:t>
            </a:r>
            <a:r>
              <a:rPr lang="en-GB" altLang="zh-CN" sz="1800" kern="100" dirty="0" err="1">
                <a:latin typeface="Times New Roman" panose="02020603050405020304" pitchFamily="18" charset="0"/>
                <a:cs typeface="Times New Roman" panose="02020603050405020304" pitchFamily="18" charset="0"/>
              </a:rPr>
              <a:t>transactionem</a:t>
            </a:r>
            <a:r>
              <a:rPr lang="en-GB" altLang="zh-CN" sz="1800" kern="100" dirty="0">
                <a:latin typeface="Times New Roman" panose="02020603050405020304" pitchFamily="18" charset="0"/>
                <a:cs typeface="Times New Roman" panose="02020603050405020304" pitchFamily="18" charset="0"/>
              </a:rPr>
              <a:t> </a:t>
            </a:r>
            <a:r>
              <a:rPr lang="en-GB" altLang="zh-CN" sz="1800" kern="100" dirty="0" err="1">
                <a:latin typeface="Times New Roman" panose="02020603050405020304" pitchFamily="18" charset="0"/>
                <a:cs typeface="Times New Roman" panose="02020603050405020304" pitchFamily="18" charset="0"/>
              </a:rPr>
              <a:t>consummati</a:t>
            </a:r>
            <a:r>
              <a:rPr lang="en-GB" altLang="zh-CN" sz="1800" kern="100" dirty="0">
                <a:latin typeface="Times New Roman" panose="02020603050405020304" pitchFamily="18" charset="0"/>
                <a:cs typeface="Times New Roman" panose="02020603050405020304" pitchFamily="18" charset="0"/>
              </a:rPr>
              <a:t> </a:t>
            </a:r>
            <a:r>
              <a:rPr lang="en-GB" altLang="zh-CN" sz="1800" kern="100" dirty="0" err="1">
                <a:latin typeface="Times New Roman" panose="02020603050405020304" pitchFamily="18" charset="0"/>
                <a:cs typeface="Times New Roman" panose="02020603050405020304" pitchFamily="18" charset="0"/>
              </a:rPr>
              <a:t>operis</a:t>
            </a:r>
            <a:r>
              <a:rPr lang="en-GB" altLang="zh-CN" sz="1800" kern="100" dirty="0">
                <a:latin typeface="Times New Roman" panose="02020603050405020304" pitchFamily="18" charset="0"/>
                <a:cs typeface="Times New Roman" panose="02020603050405020304" pitchFamily="18" charset="0"/>
              </a:rPr>
              <a:t> et mane propter </a:t>
            </a:r>
            <a:r>
              <a:rPr lang="en-GB" altLang="zh-CN" sz="1800" kern="100" dirty="0" err="1">
                <a:latin typeface="Times New Roman" panose="02020603050405020304" pitchFamily="18" charset="0"/>
                <a:cs typeface="Times New Roman" panose="02020603050405020304" pitchFamily="18" charset="0"/>
              </a:rPr>
              <a:t>inchoationem</a:t>
            </a:r>
            <a:r>
              <a:rPr lang="en-GB" altLang="zh-CN" sz="1800" kern="100" dirty="0">
                <a:latin typeface="Times New Roman" panose="02020603050405020304" pitchFamily="18" charset="0"/>
                <a:cs typeface="Times New Roman" panose="02020603050405020304" pitchFamily="18" charset="0"/>
              </a:rPr>
              <a:t> </a:t>
            </a:r>
            <a:r>
              <a:rPr lang="en-GB" altLang="zh-CN" sz="1800" kern="100" dirty="0" err="1">
                <a:latin typeface="Times New Roman" panose="02020603050405020304" pitchFamily="18" charset="0"/>
                <a:cs typeface="Times New Roman" panose="02020603050405020304" pitchFamily="18" charset="0"/>
              </a:rPr>
              <a:t>futuri</a:t>
            </a:r>
            <a:r>
              <a:rPr lang="en-GB" altLang="zh-CN" sz="1800" kern="100" dirty="0">
                <a:latin typeface="Times New Roman" panose="02020603050405020304" pitchFamily="18" charset="0"/>
                <a:cs typeface="Times New Roman" panose="02020603050405020304" pitchFamily="18" charset="0"/>
              </a:rPr>
              <a:t> </a:t>
            </a:r>
            <a:r>
              <a:rPr lang="en-GB" altLang="zh-CN" sz="1800" kern="100" dirty="0" err="1">
                <a:latin typeface="Times New Roman" panose="02020603050405020304" pitchFamily="18" charset="0"/>
                <a:cs typeface="Times New Roman" panose="02020603050405020304" pitchFamily="18" charset="0"/>
              </a:rPr>
              <a:t>operis</a:t>
            </a:r>
            <a:r>
              <a:rPr lang="en-GB" altLang="zh-CN" sz="1800" kern="100" dirty="0">
                <a:latin typeface="Times New Roman" panose="02020603050405020304" pitchFamily="18" charset="0"/>
                <a:cs typeface="Times New Roman" panose="02020603050405020304" pitchFamily="18" charset="0"/>
              </a:rPr>
              <a:t>.”)</a:t>
            </a:r>
            <a:endParaRPr lang="zh-CN" altLang="zh-CN" sz="1800" kern="100" dirty="0">
              <a:latin typeface="等线" panose="02010600030101010101" pitchFamily="2" charset="-122"/>
              <a:cs typeface="Times New Roman" panose="02020603050405020304" pitchFamily="18" charset="0"/>
            </a:endParaRPr>
          </a:p>
          <a:p>
            <a:pPr marL="0" indent="0" algn="just">
              <a:lnSpc>
                <a:spcPct val="150000"/>
              </a:lnSpc>
              <a:buNone/>
            </a:pP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marL="0" indent="0">
              <a:buNone/>
            </a:pPr>
            <a:endParaRPr lang="zh-CN" altLang="en-US" dirty="0"/>
          </a:p>
        </p:txBody>
      </p:sp>
    </p:spTree>
    <p:extLst>
      <p:ext uri="{BB962C8B-B14F-4D97-AF65-F5344CB8AC3E}">
        <p14:creationId xmlns:p14="http://schemas.microsoft.com/office/powerpoint/2010/main" val="23016180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0081A41E-5416-B118-950D-5EFC781868FA}"/>
              </a:ext>
            </a:extLst>
          </p:cNvPr>
          <p:cNvSpPr>
            <a:spLocks noGrp="1"/>
          </p:cNvSpPr>
          <p:nvPr>
            <p:ph idx="1"/>
          </p:nvPr>
        </p:nvSpPr>
        <p:spPr>
          <a:xfrm>
            <a:off x="339047" y="472611"/>
            <a:ext cx="11527605" cy="5704352"/>
          </a:xfrm>
        </p:spPr>
        <p:txBody>
          <a:bodyPr>
            <a:normAutofit fontScale="85000" lnSpcReduction="10000"/>
          </a:bodyPr>
          <a:lstStyle/>
          <a:p>
            <a:pPr marL="0" indent="0" algn="just">
              <a:lnSpc>
                <a:spcPct val="150000"/>
              </a:lnSpc>
              <a:buNone/>
            </a:pPr>
            <a:r>
              <a:rPr lang="en-GB" altLang="zh-CN" b="1" i="1" kern="100" spc="-1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De </a:t>
            </a:r>
            <a:r>
              <a:rPr lang="en-GB" altLang="zh-CN" b="1" i="1" kern="100" spc="-10" dirty="0" err="1">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Genesi</a:t>
            </a:r>
            <a:r>
              <a:rPr lang="en-GB" altLang="zh-CN" b="1" i="1" kern="100" spc="-1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 ad litteram liber </a:t>
            </a:r>
            <a:r>
              <a:rPr lang="en-GB" altLang="zh-CN" b="1" i="1" kern="100" spc="-10" dirty="0" err="1">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unus</a:t>
            </a:r>
            <a:r>
              <a:rPr lang="en-GB" altLang="zh-CN" b="1" i="1" kern="100" spc="-1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 </a:t>
            </a:r>
            <a:r>
              <a:rPr lang="en-GB" altLang="zh-CN" b="1" i="1" kern="100" spc="-10" dirty="0" err="1">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inperfectus</a:t>
            </a:r>
            <a:endParaRPr lang="en-GB" altLang="zh-CN" b="1" i="1" kern="100" spc="-1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p>
            <a:pPr indent="0" algn="just">
              <a:lnSpc>
                <a:spcPct val="150000"/>
              </a:lnSpc>
              <a:buNone/>
            </a:pPr>
            <a:r>
              <a:rPr lang="en-GB" altLang="zh-CN" sz="2400" b="1" kern="100" spc="-1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“Or was that enumeration of Days according to the habit of human frailty arranged by the rule of narrating and of insinuating the lofty things downwardly to the lowly, by which the very speech of the narrator was not able unless, to some extent, had a beginning, a middle part, and an end?”</a:t>
            </a:r>
          </a:p>
          <a:p>
            <a:pPr indent="0" algn="just">
              <a:lnSpc>
                <a:spcPct val="150000"/>
              </a:lnSpc>
              <a:buNone/>
            </a:pPr>
            <a:r>
              <a:rPr lang="en-GB" altLang="zh-CN" sz="1800" kern="100" dirty="0">
                <a:latin typeface="Times New Roman" panose="02020603050405020304" pitchFamily="18" charset="0"/>
                <a:cs typeface="Times New Roman" panose="02020603050405020304" pitchFamily="18" charset="0"/>
              </a:rPr>
              <a:t>Augustine, </a:t>
            </a:r>
            <a:r>
              <a:rPr lang="en-GB" altLang="zh-CN" sz="1800" i="1" kern="100" dirty="0">
                <a:latin typeface="Times New Roman" panose="02020603050405020304" pitchFamily="18" charset="0"/>
                <a:cs typeface="Times New Roman" panose="02020603050405020304" pitchFamily="18" charset="0"/>
              </a:rPr>
              <a:t>De </a:t>
            </a:r>
            <a:r>
              <a:rPr lang="en-GB" altLang="zh-CN" sz="1800" i="1" kern="100" dirty="0" err="1">
                <a:latin typeface="Times New Roman" panose="02020603050405020304" pitchFamily="18" charset="0"/>
                <a:cs typeface="Times New Roman" panose="02020603050405020304" pitchFamily="18" charset="0"/>
              </a:rPr>
              <a:t>Genesi</a:t>
            </a:r>
            <a:r>
              <a:rPr lang="en-GB" altLang="zh-CN" sz="1800" i="1" kern="100" dirty="0">
                <a:latin typeface="Times New Roman" panose="02020603050405020304" pitchFamily="18" charset="0"/>
                <a:cs typeface="Times New Roman" panose="02020603050405020304" pitchFamily="18" charset="0"/>
              </a:rPr>
              <a:t> ad litteram liber </a:t>
            </a:r>
            <a:r>
              <a:rPr lang="en-GB" altLang="zh-CN" sz="1800" i="1" kern="100" dirty="0" err="1">
                <a:latin typeface="Times New Roman" panose="02020603050405020304" pitchFamily="18" charset="0"/>
                <a:cs typeface="Times New Roman" panose="02020603050405020304" pitchFamily="18" charset="0"/>
              </a:rPr>
              <a:t>unus</a:t>
            </a:r>
            <a:r>
              <a:rPr lang="en-GB" altLang="zh-CN" sz="1800" i="1" kern="100" dirty="0">
                <a:latin typeface="Times New Roman" panose="02020603050405020304" pitchFamily="18" charset="0"/>
                <a:cs typeface="Times New Roman" panose="02020603050405020304" pitchFamily="18" charset="0"/>
              </a:rPr>
              <a:t> </a:t>
            </a:r>
            <a:r>
              <a:rPr lang="en-GB" altLang="zh-CN" sz="1800" i="1" kern="100" dirty="0" err="1">
                <a:latin typeface="Times New Roman" panose="02020603050405020304" pitchFamily="18" charset="0"/>
                <a:cs typeface="Times New Roman" panose="02020603050405020304" pitchFamily="18" charset="0"/>
              </a:rPr>
              <a:t>inperfectus</a:t>
            </a:r>
            <a:r>
              <a:rPr lang="en-GB" altLang="zh-CN" sz="1800" i="1" kern="100" dirty="0">
                <a:latin typeface="Times New Roman" panose="02020603050405020304" pitchFamily="18" charset="0"/>
                <a:cs typeface="Times New Roman" panose="02020603050405020304" pitchFamily="18" charset="0"/>
              </a:rPr>
              <a:t> </a:t>
            </a:r>
            <a:r>
              <a:rPr lang="en-GB" altLang="zh-CN" sz="1800" kern="100" dirty="0">
                <a:latin typeface="Times New Roman" panose="02020603050405020304" pitchFamily="18" charset="0"/>
                <a:cs typeface="Times New Roman" panose="02020603050405020304" pitchFamily="18" charset="0"/>
              </a:rPr>
              <a:t>3 (8), ed. Joseph </a:t>
            </a:r>
            <a:r>
              <a:rPr lang="en-GB" altLang="zh-CN" sz="1800" kern="100" dirty="0" err="1">
                <a:latin typeface="Times New Roman" panose="02020603050405020304" pitchFamily="18" charset="0"/>
                <a:cs typeface="Times New Roman" panose="02020603050405020304" pitchFamily="18" charset="0"/>
              </a:rPr>
              <a:t>Zycha</a:t>
            </a:r>
            <a:r>
              <a:rPr lang="en-GB" altLang="zh-CN" sz="1800" kern="100" dirty="0">
                <a:latin typeface="Times New Roman" panose="02020603050405020304" pitchFamily="18" charset="0"/>
                <a:cs typeface="Times New Roman" panose="02020603050405020304" pitchFamily="18" charset="0"/>
              </a:rPr>
              <a:t>, in CSEL 28 (III. 2) (</a:t>
            </a:r>
            <a:r>
              <a:rPr lang="en-GB" altLang="zh-CN" sz="1800" kern="100" dirty="0" err="1">
                <a:latin typeface="Times New Roman" panose="02020603050405020304" pitchFamily="18" charset="0"/>
                <a:cs typeface="Times New Roman" panose="02020603050405020304" pitchFamily="18" charset="0"/>
              </a:rPr>
              <a:t>Vindobonae</a:t>
            </a:r>
            <a:r>
              <a:rPr lang="en-GB" altLang="zh-CN" sz="1800" kern="100" dirty="0">
                <a:latin typeface="Times New Roman" panose="02020603050405020304" pitchFamily="18" charset="0"/>
                <a:cs typeface="Times New Roman" panose="02020603050405020304" pitchFamily="18" charset="0"/>
              </a:rPr>
              <a:t>: F. </a:t>
            </a:r>
            <a:r>
              <a:rPr lang="en-GB" altLang="zh-CN" sz="1800" kern="100" dirty="0" err="1">
                <a:latin typeface="Times New Roman" panose="02020603050405020304" pitchFamily="18" charset="0"/>
                <a:cs typeface="Times New Roman" panose="02020603050405020304" pitchFamily="18" charset="0"/>
              </a:rPr>
              <a:t>Tempsky</a:t>
            </a:r>
            <a:r>
              <a:rPr lang="en-GB" altLang="zh-CN" sz="1800" kern="100" dirty="0">
                <a:latin typeface="Times New Roman" panose="02020603050405020304" pitchFamily="18" charset="0"/>
                <a:cs typeface="Times New Roman" panose="02020603050405020304" pitchFamily="18" charset="0"/>
              </a:rPr>
              <a:t>, 1894), 463: “an </a:t>
            </a:r>
            <a:r>
              <a:rPr lang="en-GB" altLang="zh-CN" sz="1800" kern="100" dirty="0" err="1">
                <a:latin typeface="Times New Roman" panose="02020603050405020304" pitchFamily="18" charset="0"/>
                <a:cs typeface="Times New Roman" panose="02020603050405020304" pitchFamily="18" charset="0"/>
              </a:rPr>
              <a:t>ista</a:t>
            </a:r>
            <a:r>
              <a:rPr lang="en-GB" altLang="zh-CN" sz="1800" kern="100" dirty="0">
                <a:latin typeface="Times New Roman" panose="02020603050405020304" pitchFamily="18" charset="0"/>
                <a:cs typeface="Times New Roman" panose="02020603050405020304" pitchFamily="18" charset="0"/>
              </a:rPr>
              <a:t> </a:t>
            </a:r>
            <a:r>
              <a:rPr lang="en-GB" altLang="zh-CN" sz="1800" kern="100" dirty="0" err="1">
                <a:latin typeface="Times New Roman" panose="02020603050405020304" pitchFamily="18" charset="0"/>
                <a:cs typeface="Times New Roman" panose="02020603050405020304" pitchFamily="18" charset="0"/>
              </a:rPr>
              <a:t>dierum</a:t>
            </a:r>
            <a:r>
              <a:rPr lang="en-GB" altLang="zh-CN" sz="1800" kern="100" dirty="0">
                <a:latin typeface="Times New Roman" panose="02020603050405020304" pitchFamily="18" charset="0"/>
                <a:cs typeface="Times New Roman" panose="02020603050405020304" pitchFamily="18" charset="0"/>
              </a:rPr>
              <a:t> </a:t>
            </a:r>
            <a:r>
              <a:rPr lang="en-GB" altLang="zh-CN" sz="1800" kern="100" dirty="0" err="1">
                <a:latin typeface="Times New Roman" panose="02020603050405020304" pitchFamily="18" charset="0"/>
                <a:cs typeface="Times New Roman" panose="02020603050405020304" pitchFamily="18" charset="0"/>
              </a:rPr>
              <a:t>digestio</a:t>
            </a:r>
            <a:r>
              <a:rPr lang="en-GB" altLang="zh-CN" sz="1800" kern="100" dirty="0">
                <a:latin typeface="Times New Roman" panose="02020603050405020304" pitchFamily="18" charset="0"/>
                <a:cs typeface="Times New Roman" panose="02020603050405020304" pitchFamily="18" charset="0"/>
              </a:rPr>
              <a:t> secundum </a:t>
            </a:r>
            <a:r>
              <a:rPr lang="en-GB" altLang="zh-CN" sz="1800" kern="100" dirty="0" err="1">
                <a:latin typeface="Times New Roman" panose="02020603050405020304" pitchFamily="18" charset="0"/>
                <a:cs typeface="Times New Roman" panose="02020603050405020304" pitchFamily="18" charset="0"/>
              </a:rPr>
              <a:t>consuetudinem</a:t>
            </a:r>
            <a:r>
              <a:rPr lang="en-GB" altLang="zh-CN" sz="1800" kern="100" dirty="0">
                <a:latin typeface="Times New Roman" panose="02020603050405020304" pitchFamily="18" charset="0"/>
                <a:cs typeface="Times New Roman" panose="02020603050405020304" pitchFamily="18" charset="0"/>
              </a:rPr>
              <a:t> </a:t>
            </a:r>
            <a:r>
              <a:rPr lang="en-GB" altLang="zh-CN" sz="1800" kern="100" dirty="0" err="1">
                <a:latin typeface="Times New Roman" panose="02020603050405020304" pitchFamily="18" charset="0"/>
                <a:cs typeface="Times New Roman" panose="02020603050405020304" pitchFamily="18" charset="0"/>
              </a:rPr>
              <a:t>humanae</a:t>
            </a:r>
            <a:r>
              <a:rPr lang="en-GB" altLang="zh-CN" sz="1800" kern="100" dirty="0">
                <a:latin typeface="Times New Roman" panose="02020603050405020304" pitchFamily="18" charset="0"/>
                <a:cs typeface="Times New Roman" panose="02020603050405020304" pitchFamily="18" charset="0"/>
              </a:rPr>
              <a:t> </a:t>
            </a:r>
            <a:r>
              <a:rPr lang="en-GB" altLang="zh-CN" sz="1800" kern="100" dirty="0" err="1">
                <a:latin typeface="Times New Roman" panose="02020603050405020304" pitchFamily="18" charset="0"/>
                <a:cs typeface="Times New Roman" panose="02020603050405020304" pitchFamily="18" charset="0"/>
              </a:rPr>
              <a:t>fragilitatis</a:t>
            </a:r>
            <a:r>
              <a:rPr lang="en-GB" altLang="zh-CN" sz="1800" kern="100" dirty="0">
                <a:latin typeface="Times New Roman" panose="02020603050405020304" pitchFamily="18" charset="0"/>
                <a:cs typeface="Times New Roman" panose="02020603050405020304" pitchFamily="18" charset="0"/>
              </a:rPr>
              <a:t> </a:t>
            </a:r>
            <a:r>
              <a:rPr lang="en-GB" altLang="zh-CN" sz="1800" kern="100" dirty="0" err="1">
                <a:latin typeface="Times New Roman" panose="02020603050405020304" pitchFamily="18" charset="0"/>
                <a:cs typeface="Times New Roman" panose="02020603050405020304" pitchFamily="18" charset="0"/>
              </a:rPr>
              <a:t>ordinata</a:t>
            </a:r>
            <a:r>
              <a:rPr lang="en-GB" altLang="zh-CN" sz="1800" kern="100" dirty="0">
                <a:latin typeface="Times New Roman" panose="02020603050405020304" pitchFamily="18" charset="0"/>
                <a:cs typeface="Times New Roman" panose="02020603050405020304" pitchFamily="18" charset="0"/>
              </a:rPr>
              <a:t> </a:t>
            </a:r>
            <a:r>
              <a:rPr lang="en-GB" altLang="zh-CN" sz="1800" kern="100" dirty="0" err="1">
                <a:latin typeface="Times New Roman" panose="02020603050405020304" pitchFamily="18" charset="0"/>
                <a:cs typeface="Times New Roman" panose="02020603050405020304" pitchFamily="18" charset="0"/>
              </a:rPr>
              <a:t>est</a:t>
            </a:r>
            <a:r>
              <a:rPr lang="en-GB" altLang="zh-CN" sz="1800" kern="100" dirty="0">
                <a:latin typeface="Times New Roman" panose="02020603050405020304" pitchFamily="18" charset="0"/>
                <a:cs typeface="Times New Roman" panose="02020603050405020304" pitchFamily="18" charset="0"/>
              </a:rPr>
              <a:t> </a:t>
            </a:r>
            <a:r>
              <a:rPr lang="en-GB" altLang="zh-CN" sz="1800" kern="100" dirty="0" err="1">
                <a:latin typeface="Times New Roman" panose="02020603050405020304" pitchFamily="18" charset="0"/>
                <a:cs typeface="Times New Roman" panose="02020603050405020304" pitchFamily="18" charset="0"/>
              </a:rPr>
              <a:t>lege</a:t>
            </a:r>
            <a:r>
              <a:rPr lang="en-GB" altLang="zh-CN" sz="1800" kern="100" dirty="0">
                <a:latin typeface="Times New Roman" panose="02020603050405020304" pitchFamily="18" charset="0"/>
                <a:cs typeface="Times New Roman" panose="02020603050405020304" pitchFamily="18" charset="0"/>
              </a:rPr>
              <a:t> </a:t>
            </a:r>
            <a:r>
              <a:rPr lang="en-GB" altLang="zh-CN" sz="1800" kern="100" dirty="0" err="1">
                <a:latin typeface="Times New Roman" panose="02020603050405020304" pitchFamily="18" charset="0"/>
                <a:cs typeface="Times New Roman" panose="02020603050405020304" pitchFamily="18" charset="0"/>
              </a:rPr>
              <a:t>narrandi</a:t>
            </a:r>
            <a:r>
              <a:rPr lang="en-GB" altLang="zh-CN" sz="1800" kern="100" dirty="0">
                <a:latin typeface="Times New Roman" panose="02020603050405020304" pitchFamily="18" charset="0"/>
                <a:cs typeface="Times New Roman" panose="02020603050405020304" pitchFamily="18" charset="0"/>
              </a:rPr>
              <a:t> et </a:t>
            </a:r>
            <a:r>
              <a:rPr lang="en-GB" altLang="zh-CN" sz="1800" kern="100" dirty="0" err="1">
                <a:latin typeface="Times New Roman" panose="02020603050405020304" pitchFamily="18" charset="0"/>
                <a:cs typeface="Times New Roman" panose="02020603050405020304" pitchFamily="18" charset="0"/>
              </a:rPr>
              <a:t>humilibus</a:t>
            </a:r>
            <a:r>
              <a:rPr lang="en-GB" altLang="zh-CN" sz="1800" kern="100" dirty="0">
                <a:latin typeface="Times New Roman" panose="02020603050405020304" pitchFamily="18" charset="0"/>
                <a:cs typeface="Times New Roman" panose="02020603050405020304" pitchFamily="18" charset="0"/>
              </a:rPr>
              <a:t> </a:t>
            </a:r>
            <a:r>
              <a:rPr lang="en-GB" altLang="zh-CN" sz="1800" kern="100" dirty="0" err="1">
                <a:latin typeface="Times New Roman" panose="02020603050405020304" pitchFamily="18" charset="0"/>
                <a:cs typeface="Times New Roman" panose="02020603050405020304" pitchFamily="18" charset="0"/>
              </a:rPr>
              <a:t>humiliter</a:t>
            </a:r>
            <a:r>
              <a:rPr lang="en-GB" altLang="zh-CN" sz="1800" kern="100" dirty="0">
                <a:latin typeface="Times New Roman" panose="02020603050405020304" pitchFamily="18" charset="0"/>
                <a:cs typeface="Times New Roman" panose="02020603050405020304" pitchFamily="18" charset="0"/>
              </a:rPr>
              <a:t> </a:t>
            </a:r>
            <a:r>
              <a:rPr lang="en-GB" altLang="zh-CN" sz="1800" kern="100" dirty="0" err="1">
                <a:latin typeface="Times New Roman" panose="02020603050405020304" pitchFamily="18" charset="0"/>
                <a:cs typeface="Times New Roman" panose="02020603050405020304" pitchFamily="18" charset="0"/>
              </a:rPr>
              <a:t>insinuandi</a:t>
            </a:r>
            <a:r>
              <a:rPr lang="en-GB" altLang="zh-CN" sz="1800" kern="100" dirty="0">
                <a:latin typeface="Times New Roman" panose="02020603050405020304" pitchFamily="18" charset="0"/>
                <a:cs typeface="Times New Roman" panose="02020603050405020304" pitchFamily="18" charset="0"/>
              </a:rPr>
              <a:t> </a:t>
            </a:r>
            <a:r>
              <a:rPr lang="en-GB" altLang="zh-CN" sz="1800" kern="100" dirty="0" err="1">
                <a:latin typeface="Times New Roman" panose="02020603050405020304" pitchFamily="18" charset="0"/>
                <a:cs typeface="Times New Roman" panose="02020603050405020304" pitchFamily="18" charset="0"/>
              </a:rPr>
              <a:t>sublimia</a:t>
            </a:r>
            <a:r>
              <a:rPr lang="en-GB" altLang="zh-CN" sz="1800" kern="100" dirty="0">
                <a:latin typeface="Times New Roman" panose="02020603050405020304" pitchFamily="18" charset="0"/>
                <a:cs typeface="Times New Roman" panose="02020603050405020304" pitchFamily="18" charset="0"/>
              </a:rPr>
              <a:t>, qua et ipse </a:t>
            </a:r>
            <a:r>
              <a:rPr lang="en-GB" altLang="zh-CN" sz="1800" kern="100" dirty="0" err="1">
                <a:latin typeface="Times New Roman" panose="02020603050405020304" pitchFamily="18" charset="0"/>
                <a:cs typeface="Times New Roman" panose="02020603050405020304" pitchFamily="18" charset="0"/>
              </a:rPr>
              <a:t>sermo</a:t>
            </a:r>
            <a:r>
              <a:rPr lang="en-GB" altLang="zh-CN" sz="1800" kern="100" dirty="0">
                <a:latin typeface="Times New Roman" panose="02020603050405020304" pitchFamily="18" charset="0"/>
                <a:cs typeface="Times New Roman" panose="02020603050405020304" pitchFamily="18" charset="0"/>
              </a:rPr>
              <a:t> </a:t>
            </a:r>
            <a:r>
              <a:rPr lang="en-GB" altLang="zh-CN" sz="1800" kern="100" dirty="0" err="1">
                <a:latin typeface="Times New Roman" panose="02020603050405020304" pitchFamily="18" charset="0"/>
                <a:cs typeface="Times New Roman" panose="02020603050405020304" pitchFamily="18" charset="0"/>
              </a:rPr>
              <a:t>narrantis</a:t>
            </a:r>
            <a:r>
              <a:rPr lang="en-GB" altLang="zh-CN" sz="1800" kern="100" dirty="0">
                <a:latin typeface="Times New Roman" panose="02020603050405020304" pitchFamily="18" charset="0"/>
                <a:cs typeface="Times New Roman" panose="02020603050405020304" pitchFamily="18" charset="0"/>
              </a:rPr>
              <a:t> non </a:t>
            </a:r>
            <a:r>
              <a:rPr lang="en-GB" altLang="zh-CN" sz="1800" kern="100" dirty="0" err="1">
                <a:latin typeface="Times New Roman" panose="02020603050405020304" pitchFamily="18" charset="0"/>
                <a:cs typeface="Times New Roman" panose="02020603050405020304" pitchFamily="18" charset="0"/>
              </a:rPr>
              <a:t>potest</a:t>
            </a:r>
            <a:r>
              <a:rPr lang="en-GB" altLang="zh-CN" sz="1800" kern="100" dirty="0">
                <a:latin typeface="Times New Roman" panose="02020603050405020304" pitchFamily="18" charset="0"/>
                <a:cs typeface="Times New Roman" panose="02020603050405020304" pitchFamily="18" charset="0"/>
              </a:rPr>
              <a:t> nisi </a:t>
            </a:r>
            <a:r>
              <a:rPr lang="en-GB" altLang="zh-CN" sz="1800" kern="100" dirty="0" err="1">
                <a:latin typeface="Times New Roman" panose="02020603050405020304" pitchFamily="18" charset="0"/>
                <a:cs typeface="Times New Roman" panose="02020603050405020304" pitchFamily="18" charset="0"/>
              </a:rPr>
              <a:t>aliqua</a:t>
            </a:r>
            <a:r>
              <a:rPr lang="en-GB" altLang="zh-CN" sz="1800" kern="100" dirty="0">
                <a:latin typeface="Times New Roman" panose="02020603050405020304" pitchFamily="18" charset="0"/>
                <a:cs typeface="Times New Roman" panose="02020603050405020304" pitchFamily="18" charset="0"/>
              </a:rPr>
              <a:t> habere et prima et media et ultima?”</a:t>
            </a:r>
            <a:endParaRPr lang="en-GB" altLang="zh-CN" sz="1800" kern="100" spc="-10" dirty="0">
              <a:solidFill>
                <a:srgbClr val="000000"/>
              </a:solidFill>
              <a:latin typeface="Times New Roman" panose="02020603050405020304" pitchFamily="18" charset="0"/>
              <a:ea typeface="等线" panose="02010600030101010101" pitchFamily="2" charset="-122"/>
              <a:cs typeface="Times New Roman" panose="02020603050405020304" pitchFamily="18" charset="0"/>
            </a:endParaRPr>
          </a:p>
          <a:p>
            <a:pPr indent="0" algn="just">
              <a:lnSpc>
                <a:spcPct val="150000"/>
              </a:lnSpc>
              <a:buNone/>
            </a:pPr>
            <a:r>
              <a:rPr lang="en-GB" altLang="zh-CN" sz="2400" b="1" kern="100" spc="-1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“In this Book the narrative of things made by God was divided most conveniently as if through intervals of time, so that the very arrangement, which the weaker souls could not understand with firm consideration, might be discerned just as visually, when it was exposited via this order of expression.”</a:t>
            </a:r>
          </a:p>
          <a:p>
            <a:pPr indent="0" algn="just">
              <a:lnSpc>
                <a:spcPct val="150000"/>
              </a:lnSpc>
              <a:buNone/>
            </a:pP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Augustine, </a:t>
            </a:r>
            <a:r>
              <a:rPr lang="en-GB" altLang="zh-CN" sz="1800" i="1" kern="100" dirty="0">
                <a:effectLst/>
                <a:latin typeface="Times New Roman" panose="02020603050405020304" pitchFamily="18" charset="0"/>
                <a:ea typeface="等线" panose="02010600030101010101" pitchFamily="2" charset="-122"/>
                <a:cs typeface="Times New Roman" panose="02020603050405020304" pitchFamily="18" charset="0"/>
              </a:rPr>
              <a:t>De </a:t>
            </a:r>
            <a:r>
              <a:rPr lang="en-GB" altLang="zh-CN" sz="1800" i="1" kern="100" dirty="0" err="1">
                <a:effectLst/>
                <a:latin typeface="Times New Roman" panose="02020603050405020304" pitchFamily="18" charset="0"/>
                <a:ea typeface="等线" panose="02010600030101010101" pitchFamily="2" charset="-122"/>
                <a:cs typeface="Times New Roman" panose="02020603050405020304" pitchFamily="18" charset="0"/>
              </a:rPr>
              <a:t>Genesi</a:t>
            </a:r>
            <a:r>
              <a:rPr lang="en-GB" altLang="zh-CN" sz="1800" i="1" kern="100" dirty="0">
                <a:effectLst/>
                <a:latin typeface="Times New Roman" panose="02020603050405020304" pitchFamily="18" charset="0"/>
                <a:ea typeface="等线" panose="02010600030101010101" pitchFamily="2" charset="-122"/>
                <a:cs typeface="Times New Roman" panose="02020603050405020304" pitchFamily="18" charset="0"/>
              </a:rPr>
              <a:t> ad litteram liber </a:t>
            </a:r>
            <a:r>
              <a:rPr lang="en-GB" altLang="zh-CN" sz="1800" i="1" kern="100" dirty="0" err="1">
                <a:effectLst/>
                <a:latin typeface="Times New Roman" panose="02020603050405020304" pitchFamily="18" charset="0"/>
                <a:ea typeface="等线" panose="02010600030101010101" pitchFamily="2" charset="-122"/>
                <a:cs typeface="Times New Roman" panose="02020603050405020304" pitchFamily="18" charset="0"/>
              </a:rPr>
              <a:t>unus</a:t>
            </a:r>
            <a:r>
              <a:rPr lang="en-GB" altLang="zh-CN" sz="1800" i="1" kern="100" dirty="0">
                <a:effectLst/>
                <a:latin typeface="Times New Roman" panose="02020603050405020304" pitchFamily="18" charset="0"/>
                <a:ea typeface="等线" panose="02010600030101010101" pitchFamily="2" charset="-122"/>
                <a:cs typeface="Times New Roman" panose="02020603050405020304" pitchFamily="18" charset="0"/>
              </a:rPr>
              <a:t> </a:t>
            </a:r>
            <a:r>
              <a:rPr lang="en-GB" altLang="zh-CN" sz="1800" i="1" kern="100" dirty="0" err="1">
                <a:effectLst/>
                <a:latin typeface="Times New Roman" panose="02020603050405020304" pitchFamily="18" charset="0"/>
                <a:ea typeface="等线" panose="02010600030101010101" pitchFamily="2" charset="-122"/>
                <a:cs typeface="Times New Roman" panose="02020603050405020304" pitchFamily="18" charset="0"/>
              </a:rPr>
              <a:t>inperfectus</a:t>
            </a:r>
            <a:r>
              <a:rPr lang="en-GB" altLang="zh-CN" sz="1800" i="1" kern="100" dirty="0">
                <a:effectLst/>
                <a:latin typeface="Times New Roman" panose="02020603050405020304" pitchFamily="18" charset="0"/>
                <a:ea typeface="等线" panose="02010600030101010101" pitchFamily="2" charset="-122"/>
                <a:cs typeface="Times New Roman" panose="02020603050405020304" pitchFamily="18" charset="0"/>
              </a:rPr>
              <a:t> </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7 (28), 479: “</a:t>
            </a:r>
            <a:r>
              <a:rPr lang="en-GB"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sed</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a:t>
            </a:r>
            <a:r>
              <a:rPr lang="en-GB"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commodissime</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in hoc </a:t>
            </a:r>
            <a:r>
              <a:rPr lang="en-GB"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libro</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quasi per </a:t>
            </a:r>
            <a:r>
              <a:rPr lang="en-GB"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morarum</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a:t>
            </a:r>
            <a:r>
              <a:rPr lang="en-GB"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interualla</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a:t>
            </a:r>
            <a:r>
              <a:rPr lang="en-GB"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factarum</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a deo rerum digesta </a:t>
            </a:r>
            <a:r>
              <a:rPr lang="en-GB"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narratio</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a:t>
            </a:r>
            <a:r>
              <a:rPr lang="en-GB"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est</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a:t>
            </a:r>
            <a:r>
              <a:rPr lang="en-GB"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ut</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a:t>
            </a:r>
            <a:r>
              <a:rPr lang="en-GB"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ipsa</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a:t>
            </a:r>
            <a:r>
              <a:rPr lang="en-GB"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dispositio</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a:t>
            </a:r>
            <a:r>
              <a:rPr lang="en-GB"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quae</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ab </a:t>
            </a:r>
            <a:r>
              <a:rPr lang="en-GB"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infirmioribus</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a:t>
            </a:r>
            <a:r>
              <a:rPr lang="en-GB"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animis</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a:t>
            </a:r>
            <a:r>
              <a:rPr lang="en-GB"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contemplatione</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a:t>
            </a:r>
            <a:r>
              <a:rPr lang="en-GB"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stabili</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a:t>
            </a:r>
            <a:r>
              <a:rPr lang="en-GB"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uideri</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non </a:t>
            </a:r>
            <a:r>
              <a:rPr lang="en-GB"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poterat</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per </a:t>
            </a:r>
            <a:r>
              <a:rPr lang="en-GB"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huius</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a:t>
            </a:r>
            <a:r>
              <a:rPr lang="en-GB"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modi</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a:t>
            </a:r>
            <a:r>
              <a:rPr lang="en-GB"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ordinem</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a:t>
            </a:r>
            <a:r>
              <a:rPr lang="en-GB"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sermonis</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a:t>
            </a:r>
            <a:r>
              <a:rPr lang="en-GB"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exposita</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quasi </a:t>
            </a:r>
            <a:r>
              <a:rPr lang="en-GB"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istis</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a:t>
            </a:r>
            <a:r>
              <a:rPr lang="en-GB"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oculis</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a:t>
            </a:r>
            <a:r>
              <a:rPr lang="en-GB"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cerneretur</a:t>
            </a:r>
            <a:r>
              <a:rPr lang="en-GB"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marL="0" indent="0" algn="just">
              <a:lnSpc>
                <a:spcPct val="150000"/>
              </a:lnSpc>
              <a:buNone/>
            </a:pPr>
            <a:endParaRPr lang="zh-CN" altLang="zh-CN" kern="100" dirty="0">
              <a:effectLst/>
              <a:latin typeface="等线" panose="02010600030101010101" pitchFamily="2" charset="-122"/>
              <a:ea typeface="等线" panose="02010600030101010101" pitchFamily="2" charset="-122"/>
              <a:cs typeface="Times New Roman" panose="02020603050405020304" pitchFamily="18" charset="0"/>
            </a:endParaRPr>
          </a:p>
          <a:p>
            <a:pPr marL="0" indent="0">
              <a:buNone/>
            </a:pPr>
            <a:endParaRPr lang="zh-CN" altLang="en-US" dirty="0"/>
          </a:p>
        </p:txBody>
      </p:sp>
    </p:spTree>
    <p:extLst>
      <p:ext uri="{BB962C8B-B14F-4D97-AF65-F5344CB8AC3E}">
        <p14:creationId xmlns:p14="http://schemas.microsoft.com/office/powerpoint/2010/main" val="37336317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F41A4BA3-8484-37B5-10B1-60ECEBC3182D}"/>
              </a:ext>
            </a:extLst>
          </p:cNvPr>
          <p:cNvSpPr>
            <a:spLocks noGrp="1"/>
          </p:cNvSpPr>
          <p:nvPr>
            <p:ph idx="1"/>
          </p:nvPr>
        </p:nvSpPr>
        <p:spPr>
          <a:xfrm>
            <a:off x="493159" y="400692"/>
            <a:ext cx="11301573" cy="6154220"/>
          </a:xfrm>
        </p:spPr>
        <p:txBody>
          <a:bodyPr>
            <a:normAutofit/>
          </a:bodyPr>
          <a:lstStyle/>
          <a:p>
            <a:pPr marL="0" indent="0" algn="just">
              <a:lnSpc>
                <a:spcPct val="150000"/>
              </a:lnSpc>
              <a:buNone/>
            </a:pPr>
            <a:r>
              <a:rPr lang="en-GB" altLang="zh-CN" b="1" i="1" kern="100" spc="-1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De </a:t>
            </a:r>
            <a:r>
              <a:rPr lang="en-GB" altLang="zh-CN" b="1" i="1" kern="100" spc="-10" dirty="0" err="1">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Genesi</a:t>
            </a:r>
            <a:r>
              <a:rPr lang="en-GB" altLang="zh-CN" b="1" i="1" kern="100" spc="-1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 ad litteram</a:t>
            </a:r>
            <a:endParaRPr lang="en-GB" altLang="zh-CN" b="1" i="1" kern="100" spc="-10" dirty="0">
              <a:solidFill>
                <a:srgbClr val="000000"/>
              </a:solidFill>
              <a:latin typeface="Times New Roman" panose="02020603050405020304" pitchFamily="18" charset="0"/>
              <a:ea typeface="等线" panose="02010600030101010101" pitchFamily="2" charset="-122"/>
              <a:cs typeface="Times New Roman" panose="02020603050405020304" pitchFamily="18" charset="0"/>
            </a:endParaRPr>
          </a:p>
          <a:p>
            <a:pPr marL="0" indent="0" algn="just">
              <a:lnSpc>
                <a:spcPct val="150000"/>
              </a:lnSpc>
              <a:buNone/>
            </a:pPr>
            <a:r>
              <a:rPr lang="en-GB" altLang="zh-CN" sz="1800" b="1" kern="100" spc="-1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The New Picture:</a:t>
            </a:r>
            <a:endParaRPr lang="zh-CN" altLang="zh-CN" sz="1800" b="1" kern="100" dirty="0">
              <a:effectLst/>
              <a:latin typeface="等线" panose="02010600030101010101" pitchFamily="2" charset="-122"/>
              <a:ea typeface="等线" panose="02010600030101010101" pitchFamily="2" charset="-122"/>
              <a:cs typeface="Times New Roman" panose="02020603050405020304" pitchFamily="18" charset="0"/>
            </a:endParaRPr>
          </a:p>
          <a:p>
            <a:pPr marL="304800" indent="0" algn="just">
              <a:lnSpc>
                <a:spcPct val="150000"/>
              </a:lnSpc>
              <a:buNone/>
            </a:pPr>
            <a:r>
              <a:rPr lang="en-GB" altLang="zh-CN" sz="1800" kern="100" spc="-1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Firstly, Heaven and Earth and the Creation Week accounted in Genesis 1:1-2:3 were understood as creations in principles and causality, which were simultaneous and instant without temporal lapse; </a:t>
            </a:r>
          </a:p>
          <a:p>
            <a:pPr marL="304800" indent="0" algn="just">
              <a:lnSpc>
                <a:spcPct val="150000"/>
              </a:lnSpc>
              <a:buNone/>
            </a:pPr>
            <a:r>
              <a:rPr lang="en-GB" altLang="zh-CN" sz="1800" kern="100" spc="-10" dirty="0">
                <a:solidFill>
                  <a:srgbClr val="000000"/>
                </a:solidFill>
                <a:latin typeface="Times New Roman" panose="02020603050405020304" pitchFamily="18" charset="0"/>
                <a:ea typeface="等线" panose="02010600030101010101" pitchFamily="2" charset="-122"/>
                <a:cs typeface="Times New Roman" panose="02020603050405020304" pitchFamily="18" charset="0"/>
              </a:rPr>
              <a:t>S</a:t>
            </a:r>
            <a:r>
              <a:rPr lang="en-GB" altLang="zh-CN" sz="1800" kern="100" spc="-1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econdly, although time metaphysically started with the first creation Heaven and Earth, it began to unfold (</a:t>
            </a:r>
            <a:r>
              <a:rPr lang="en-GB" altLang="zh-CN" sz="1800" kern="100" spc="-10" dirty="0" err="1">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currere</a:t>
            </a:r>
            <a:r>
              <a:rPr lang="en-GB" altLang="zh-CN" sz="1800" kern="100" spc="-1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 after the Week of Creation.</a:t>
            </a:r>
            <a:endParaRPr lang="en-US" altLang="zh-CN" sz="1800" kern="100" dirty="0">
              <a:latin typeface="等线" panose="02010600030101010101" pitchFamily="2" charset="-122"/>
              <a:ea typeface="等线" panose="02010600030101010101" pitchFamily="2" charset="-122"/>
              <a:cs typeface="Times New Roman" panose="02020603050405020304" pitchFamily="18" charset="0"/>
            </a:endParaRPr>
          </a:p>
          <a:p>
            <a:pPr marL="304800" indent="0" algn="just">
              <a:lnSpc>
                <a:spcPct val="150000"/>
              </a:lnSpc>
              <a:buNone/>
            </a:pPr>
            <a:endParaRPr lang="en-US" altLang="zh-CN" sz="1800" b="1" kern="100" spc="-10" dirty="0">
              <a:solidFill>
                <a:srgbClr val="000000"/>
              </a:solidFill>
              <a:latin typeface="等线" panose="02010600030101010101" pitchFamily="2" charset="-122"/>
              <a:ea typeface="等线" panose="02010600030101010101" pitchFamily="2" charset="-122"/>
              <a:cs typeface="Times New Roman" panose="02020603050405020304" pitchFamily="18" charset="0"/>
            </a:endParaRPr>
          </a:p>
          <a:p>
            <a:pPr marL="304800" indent="0" algn="just">
              <a:lnSpc>
                <a:spcPct val="150000"/>
              </a:lnSpc>
              <a:buNone/>
            </a:pPr>
            <a:r>
              <a:rPr lang="en-GB" altLang="zh-CN" sz="1800" b="1" kern="100" spc="-1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Two Central Philosophical Ideas: </a:t>
            </a:r>
            <a:endParaRPr lang="en-US" altLang="zh-CN" sz="1800" b="1" kern="100" dirty="0">
              <a:latin typeface="等线" panose="02010600030101010101" pitchFamily="2" charset="-122"/>
              <a:ea typeface="等线" panose="02010600030101010101" pitchFamily="2" charset="-122"/>
              <a:cs typeface="Times New Roman" panose="02020603050405020304" pitchFamily="18" charset="0"/>
            </a:endParaRPr>
          </a:p>
          <a:p>
            <a:pPr indent="0" algn="just">
              <a:lnSpc>
                <a:spcPct val="150000"/>
              </a:lnSpc>
              <a:buNone/>
            </a:pPr>
            <a:r>
              <a:rPr lang="en-US" altLang="zh-CN" sz="1800" i="1" kern="100" spc="-10" dirty="0">
                <a:solidFill>
                  <a:srgbClr val="000000"/>
                </a:solidFill>
                <a:effectLst/>
                <a:latin typeface="等线" panose="02010600030101010101" pitchFamily="2" charset="-122"/>
                <a:ea typeface="等线" panose="02010600030101010101" pitchFamily="2" charset="-122"/>
                <a:cs typeface="Times New Roman" panose="02020603050405020304" pitchFamily="18" charset="0"/>
              </a:rPr>
              <a:t>    </a:t>
            </a:r>
            <a:r>
              <a:rPr lang="en-GB" altLang="zh-CN" sz="1800" i="1" kern="100" spc="-1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Rationes </a:t>
            </a:r>
            <a:r>
              <a:rPr lang="en-GB" altLang="zh-CN" sz="1800" i="1" kern="100" spc="-10" dirty="0" err="1">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seminales</a:t>
            </a:r>
            <a:r>
              <a:rPr lang="en-GB" altLang="zh-CN" sz="1800" kern="100" spc="-1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a:t>
            </a:r>
            <a:endParaRPr lang="en-US" altLang="zh-CN" sz="1800" kern="100" dirty="0">
              <a:latin typeface="等线" panose="02010600030101010101" pitchFamily="2" charset="-122"/>
              <a:ea typeface="等线" panose="02010600030101010101" pitchFamily="2" charset="-122"/>
              <a:cs typeface="Times New Roman" panose="02020603050405020304" pitchFamily="18" charset="0"/>
            </a:endParaRPr>
          </a:p>
          <a:p>
            <a:pPr indent="0" algn="just">
              <a:lnSpc>
                <a:spcPct val="150000"/>
              </a:lnSpc>
              <a:buNone/>
            </a:pPr>
            <a:r>
              <a:rPr lang="en-US" altLang="zh-CN" sz="1800" kern="100" spc="-10" dirty="0">
                <a:solidFill>
                  <a:srgbClr val="000000"/>
                </a:solidFill>
                <a:effectLst/>
                <a:latin typeface="等线" panose="02010600030101010101" pitchFamily="2" charset="-122"/>
                <a:ea typeface="等线" panose="02010600030101010101" pitchFamily="2" charset="-122"/>
                <a:cs typeface="Times New Roman" panose="02020603050405020304" pitchFamily="18" charset="0"/>
              </a:rPr>
              <a:t>    </a:t>
            </a:r>
            <a:r>
              <a:rPr lang="en-GB" altLang="zh-CN" sz="1800" spc="-10" dirty="0">
                <a:solidFill>
                  <a:srgbClr val="000000"/>
                </a:solidFill>
                <a:effectLst/>
                <a:latin typeface="Times New Roman" panose="02020603050405020304" pitchFamily="18" charset="0"/>
                <a:ea typeface="等线" panose="02010600030101010101" pitchFamily="2" charset="-122"/>
              </a:rPr>
              <a:t>The Angelic Participation in Creation.</a:t>
            </a:r>
            <a:endParaRPr lang="zh-CN" altLang="en-US" dirty="0"/>
          </a:p>
        </p:txBody>
      </p:sp>
    </p:spTree>
    <p:extLst>
      <p:ext uri="{BB962C8B-B14F-4D97-AF65-F5344CB8AC3E}">
        <p14:creationId xmlns:p14="http://schemas.microsoft.com/office/powerpoint/2010/main" val="36178550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图形用户界面, 文本, 电子邮件&#10;&#10;描述已自动生成">
            <a:extLst>
              <a:ext uri="{FF2B5EF4-FFF2-40B4-BE49-F238E27FC236}">
                <a16:creationId xmlns:a16="http://schemas.microsoft.com/office/drawing/2014/main" id="{B5AE6074-32EB-784A-8375-D7EC72EFD57B}"/>
              </a:ext>
            </a:extLst>
          </p:cNvPr>
          <p:cNvPicPr>
            <a:picLocks noChangeAspect="1"/>
          </p:cNvPicPr>
          <p:nvPr/>
        </p:nvPicPr>
        <p:blipFill>
          <a:blip r:embed="rId2"/>
          <a:stretch>
            <a:fillRect/>
          </a:stretch>
        </p:blipFill>
        <p:spPr>
          <a:xfrm>
            <a:off x="690020" y="266508"/>
            <a:ext cx="10811960" cy="6324984"/>
          </a:xfrm>
          <a:prstGeom prst="rect">
            <a:avLst/>
          </a:prstGeom>
        </p:spPr>
      </p:pic>
    </p:spTree>
    <p:extLst>
      <p:ext uri="{BB962C8B-B14F-4D97-AF65-F5344CB8AC3E}">
        <p14:creationId xmlns:p14="http://schemas.microsoft.com/office/powerpoint/2010/main" val="2124068174"/>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TotalTime>
  <Words>1104</Words>
  <Application>Microsoft Office PowerPoint</Application>
  <PresentationFormat>宽屏</PresentationFormat>
  <Paragraphs>45</Paragraphs>
  <Slides>8</Slides>
  <Notes>0</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8</vt:i4>
      </vt:variant>
    </vt:vector>
  </HeadingPairs>
  <TitlesOfParts>
    <vt:vector size="14" baseType="lpstr">
      <vt:lpstr>等线</vt:lpstr>
      <vt:lpstr>等线 Light</vt:lpstr>
      <vt:lpstr>宋体</vt:lpstr>
      <vt:lpstr>Arial</vt:lpstr>
      <vt:lpstr>Times New Roman</vt:lpstr>
      <vt:lpstr>Office 主题​​</vt:lpstr>
      <vt:lpstr>Scriptural Constraints and Philosophical Solutions: Different Understandings of Time in Augustine’s Commentaries on Genesis  The Oxford Medieval Commentary Network Conference Christ Church, Oxford, 29th September 2022  Jiachun Xu 徐佳淳  xujiachun808@pku.edu.cn </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Scriptural Constraints and Philosophical Solutions: Different Understandings of Time in Augustine’s Commentaries on Genesis  The Oxford Medieval Commentary Network Conference Christ Church, Oxford, 29th September 2022  Jiachun Xu 徐佳淳  xujiachun808@pku.edu.cn </dc:title>
  <dc:creator>percyxu808@outlook.com</dc:creator>
  <cp:lastModifiedBy>percyxu808@outlook.com</cp:lastModifiedBy>
  <cp:revision>7</cp:revision>
  <dcterms:created xsi:type="dcterms:W3CDTF">2022-09-24T07:34:47Z</dcterms:created>
  <dcterms:modified xsi:type="dcterms:W3CDTF">2022-09-24T07:51:10Z</dcterms:modified>
</cp:coreProperties>
</file>