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62" r:id="rId3"/>
    <p:sldId id="261" r:id="rId4"/>
    <p:sldId id="264" r:id="rId5"/>
    <p:sldId id="267" r:id="rId6"/>
    <p:sldId id="266" r:id="rId7"/>
    <p:sldId id="272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104"/>
    <p:restoredTop sz="95982"/>
  </p:normalViewPr>
  <p:slideViewPr>
    <p:cSldViewPr snapToGrid="0" snapToObjects="1">
      <p:cViewPr varScale="1">
        <p:scale>
          <a:sx n="115" d="100"/>
          <a:sy n="115" d="100"/>
        </p:scale>
        <p:origin x="5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79500"/>
            <a:ext cx="7797799" cy="2138400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113213"/>
            <a:ext cx="5575300" cy="1655762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1C0CAB-6A03-4C6A-9FAA-219847753628}"/>
              </a:ext>
            </a:extLst>
          </p:cNvPr>
          <p:cNvCxnSpPr>
            <a:cxnSpLocks/>
          </p:cNvCxnSpPr>
          <p:nvPr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2E0B2-AA9C-441C-A08E-A9DF9CF12116}"/>
              </a:ext>
            </a:extLst>
          </p:cNvPr>
          <p:cNvGrpSpPr/>
          <p:nvPr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159933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217A-A229-4751-8D09-0CAD914F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EA33-60C3-4B28-B3EF-E93D6D46A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3B28-C66B-4279-AB67-2BC1D01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8FF39-A0DA-4F77-9297-B83C86B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D65A-9D4E-42F6-A8BF-1EEAFB18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8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17BB-B242-4CC6-887C-83E08CE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252663"/>
            <a:ext cx="4457700" cy="2349500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95823-EA83-493F-8FEC-C72B5B9C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0" y="2252664"/>
            <a:ext cx="4451348" cy="2349500"/>
          </a:xfrm>
        </p:spPr>
        <p:txBody>
          <a:bodyPr anchor="ctr" anchorCtr="0"/>
          <a:lstStyle>
            <a:lvl1pPr marL="0" indent="0">
              <a:buNone/>
              <a:defRPr sz="2400" i="1">
                <a:solidFill>
                  <a:schemeClr val="tx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08E54-36BB-4AB4-BE1F-5FA8207B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3A6A-C55A-40A1-A3BB-DB417047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E656-7AC0-4BD3-AFE5-4B5122E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BE19D-0B51-4388-93D1-0CD6B767115D}"/>
              </a:ext>
            </a:extLst>
          </p:cNvPr>
          <p:cNvGrpSpPr/>
          <p:nvPr/>
        </p:nvGrpSpPr>
        <p:grpSpPr>
          <a:xfrm>
            <a:off x="999771" y="932104"/>
            <a:ext cx="913428" cy="1032464"/>
            <a:chOff x="999771" y="932104"/>
            <a:chExt cx="913428" cy="103246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6226ED6-7133-4222-9552-0EA4B1B3C9FB}"/>
                </a:ext>
              </a:extLst>
            </p:cNvPr>
            <p:cNvGrpSpPr/>
            <p:nvPr/>
          </p:nvGrpSpPr>
          <p:grpSpPr>
            <a:xfrm rot="8100000" flipV="1">
              <a:off x="1047457" y="1290386"/>
              <a:ext cx="865742" cy="628383"/>
              <a:chOff x="558167" y="958515"/>
              <a:chExt cx="865742" cy="628383"/>
            </a:xfrm>
            <a:solidFill>
              <a:schemeClr val="accent3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E810E40-D42F-4034-93BA-54446465D20B}"/>
                  </a:ext>
                </a:extLst>
              </p:cNvPr>
              <p:cNvSpPr/>
              <p:nvPr/>
            </p:nvSpPr>
            <p:spPr>
              <a:xfrm rot="8100000" flipH="1">
                <a:off x="558167" y="1122160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0F6BFC2-CA89-42B8-8A5A-E9F26BA87FBB}"/>
                  </a:ext>
                </a:extLst>
              </p:cNvPr>
              <p:cNvSpPr/>
              <p:nvPr/>
            </p:nvSpPr>
            <p:spPr>
              <a:xfrm rot="5400000" flipH="1">
                <a:off x="959170" y="95851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A36485-DC1D-48C9-91B2-425DBC66D471}"/>
                </a:ext>
              </a:extLst>
            </p:cNvPr>
            <p:cNvGrpSpPr/>
            <p:nvPr/>
          </p:nvGrpSpPr>
          <p:grpSpPr>
            <a:xfrm rot="10800000" flipH="1" flipV="1">
              <a:off x="999771" y="932104"/>
              <a:ext cx="864005" cy="1032464"/>
              <a:chOff x="2207971" y="2384401"/>
              <a:chExt cx="864005" cy="1032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CF276E-196C-4923-B7D1-48A8E6A1669C}"/>
                  </a:ext>
                </a:extLst>
              </p:cNvPr>
              <p:cNvSpPr/>
              <p:nvPr/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FE3686C-DFF6-4995-81B8-FA38F5BB0401}"/>
                  </a:ext>
                </a:extLst>
              </p:cNvPr>
              <p:cNvSpPr/>
              <p:nvPr/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DCBF653-CCB9-47B2-9DD9-68847A45D82D}"/>
                  </a:ext>
                </a:extLst>
              </p:cNvPr>
              <p:cNvGrpSpPr/>
              <p:nvPr/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F081A1F-C7C9-4907-AAED-B4E9B649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4F8F89A-0719-4D9A-8379-9EEBD7201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AA5779-FF0F-4ACF-A56C-710A4CDEC8A3}"/>
              </a:ext>
            </a:extLst>
          </p:cNvPr>
          <p:cNvGrpSpPr/>
          <p:nvPr/>
        </p:nvGrpSpPr>
        <p:grpSpPr>
          <a:xfrm>
            <a:off x="1437136" y="649304"/>
            <a:ext cx="388541" cy="388541"/>
            <a:chOff x="5752675" y="5440856"/>
            <a:chExt cx="388541" cy="38854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F0ADB13-4626-4F84-B513-0B58E65C248E}"/>
                </a:ext>
              </a:extLst>
            </p:cNvPr>
            <p:cNvSpPr/>
            <p:nvPr/>
          </p:nvSpPr>
          <p:spPr>
            <a:xfrm rot="10800000">
              <a:off x="5800801" y="5488982"/>
              <a:ext cx="340415" cy="3404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6BC46-AD78-4932-95BA-D3009154CA7A}"/>
                </a:ext>
              </a:extLst>
            </p:cNvPr>
            <p:cNvSpPr/>
            <p:nvPr/>
          </p:nvSpPr>
          <p:spPr>
            <a:xfrm>
              <a:off x="5752675" y="5440856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8118F0-6EA8-4901-9161-9101C6DDD97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287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013D-A80D-4455-B886-0C344829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D3AB-20B9-4D90-8106-506F4436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85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9DF39-257F-4C10-A7B4-1AA1C66F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00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7E5E-B324-4633-AB65-4A53498B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2A16D-8423-4C91-B839-F9538025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AD46B-C875-4F91-8991-4A4E5D76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128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70C3-74D3-4445-A879-4F7CF42E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64494-3C1C-49FE-ADB2-6F41CEEA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E19A6-8340-43A4-9B30-A27DEB9E2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9500" y="2525561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D4B31-0090-483A-BF84-CEA2B22D5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495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DB9E9-0BD8-4F85-9342-5C5BA0D35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950" y="2525560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3D3E-6168-45C3-BAB4-04FFFB98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F8D02-7CCF-4321-847A-CD553E52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6368-2A9A-4617-A2A9-E4E9ACD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9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855A-C7D7-455F-BD47-AB4221D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79500"/>
            <a:ext cx="10026650" cy="46894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9F6FD-C2F8-4688-B52A-ED76F48B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8F0F-237C-4F8E-A5A7-48269F7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629E-70C3-44A4-A268-2194CD42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99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232D4-EC56-49D3-B967-D972B5E5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3171-136A-405F-B1CF-C0DAFAA2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3E7E-BA29-40D2-BE24-10E7F705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08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7EF-706F-47DD-B487-7C3E4EDE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607" y="1011238"/>
            <a:ext cx="3906000" cy="12924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8442-7D9F-4D62-866B-FBA382F0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0" y="955230"/>
            <a:ext cx="5583193" cy="4813745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4800"/>
            </a:lvl1pPr>
            <a:lvl2pPr marL="0">
              <a:lnSpc>
                <a:spcPct val="100000"/>
              </a:lnSpc>
              <a:defRPr sz="4800"/>
            </a:lvl2pPr>
            <a:lvl3pPr marL="0" indent="0">
              <a:buNone/>
              <a:defRPr sz="2000"/>
            </a:lvl3pPr>
            <a:lvl4pPr marL="0">
              <a:defRPr sz="2000"/>
            </a:lvl4pPr>
            <a:lvl5pPr marL="36000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1DB7-AC43-460E-B3C5-9F8B37D1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499" y="2664000"/>
            <a:ext cx="3905999" cy="3106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5DE9-6995-4F6E-AF64-6CE9A67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C655-2B4D-48CA-90B9-74040033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4A7E0-1D83-4CE0-9FFE-3EEE2B3C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83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7F85-950A-4BED-AE31-5C85DE4F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1011238"/>
            <a:ext cx="3905250" cy="1292662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3A008-3741-4305-8A06-C0D8404A3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31813"/>
            <a:ext cx="6113812" cy="57848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DC63-3365-4920-AF26-600F4D2EA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500" y="2663825"/>
            <a:ext cx="3905250" cy="31051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161BE-EF8B-4F4D-8197-61442EBC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37897-BFE5-414E-9334-5311698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F024-9A20-4B80-976D-420DCCD1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73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794F-0C7D-47A6-A355-9B54F3A0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8BEFC-5F95-43C3-A662-CF24426CB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500" y="1790700"/>
            <a:ext cx="10026650" cy="397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20A41-C226-41AB-8766-C9BF3E9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95E9-017B-4505-810D-A5F553A5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A1BD-3429-4C11-B230-8AD083EC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33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11CA2-18BF-408B-A40C-B43A0A7B8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99079" y="1079500"/>
            <a:ext cx="1292662" cy="4689476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24B6-12FC-41A1-AF7C-7E3931D97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499" y="1079500"/>
            <a:ext cx="8495943" cy="4689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F957-F921-48CF-97FE-91190C1A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F49D-6E0C-47F7-BAAD-A427913D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A122-F390-46CF-BECF-3AE05CA5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1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4F0E216-BA48-4F04-AC4F-645AA0DD6AC6}" type="datetimeFigureOut">
              <a:rPr lang="en-US" smtClean="0"/>
              <a:pPr/>
              <a:t>9/28/22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55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3B8D8D83-0390-D9AE-8B52-261535132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9500"/>
            <a:ext cx="4919099" cy="43113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B562EA-6F36-5B4E-9989-9C51ED2AF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900" y="1079500"/>
            <a:ext cx="6119131" cy="2138400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‘</a:t>
            </a:r>
            <a:r>
              <a:rPr lang="en-US" dirty="0"/>
              <a:t>Into the </a:t>
            </a:r>
            <a:r>
              <a:rPr lang="en-US" dirty="0" err="1"/>
              <a:t>cumpeny</a:t>
            </a:r>
            <a:r>
              <a:rPr lang="en-US" dirty="0"/>
              <a:t> of </a:t>
            </a:r>
            <a:r>
              <a:rPr lang="en-US" dirty="0" err="1"/>
              <a:t>feythful</a:t>
            </a:r>
            <a:r>
              <a:rPr lang="en-US" dirty="0"/>
              <a:t> men’: Galatians, Authority, and </a:t>
            </a:r>
            <a:r>
              <a:rPr lang="en-US" i="1" dirty="0"/>
              <a:t>The Middle English Declaracion on the Bible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1DB5E-8B25-7C4E-9768-47DF1D7E8C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0779" y="4113213"/>
            <a:ext cx="6125372" cy="1655762"/>
          </a:xfrm>
        </p:spPr>
        <p:txBody>
          <a:bodyPr>
            <a:normAutofit/>
          </a:bodyPr>
          <a:lstStyle/>
          <a:p>
            <a:r>
              <a:rPr lang="en-US" dirty="0"/>
              <a:t>Dr Hannah Schühle-Lewis</a:t>
            </a:r>
          </a:p>
          <a:p>
            <a:r>
              <a:rPr lang="en-US" dirty="0"/>
              <a:t>University of Kent</a:t>
            </a:r>
          </a:p>
          <a:p>
            <a:r>
              <a:rPr lang="en-US" dirty="0" err="1"/>
              <a:t>h.schuhle-lewis@kent.ac.uk</a:t>
            </a:r>
            <a:endParaRPr lang="en-US"/>
          </a:p>
        </p:txBody>
      </p:sp>
      <p:cxnSp>
        <p:nvCxnSpPr>
          <p:cNvPr id="17" name="Straight Connector 11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360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193773F-8E9F-4F3E-A7D2-0EBECA70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A62E1FB-B503-A04D-B4DC-F2A193E59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340054" cy="684866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633C65-3EDF-C34E-B9B2-BB137FCE8FE4}"/>
              </a:ext>
            </a:extLst>
          </p:cNvPr>
          <p:cNvSpPr txBox="1"/>
          <p:nvPr/>
        </p:nvSpPr>
        <p:spPr>
          <a:xfrm>
            <a:off x="4584246" y="792843"/>
            <a:ext cx="7186613" cy="452431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Moyses</a:t>
            </a:r>
            <a:r>
              <a:rPr lang="en-GB" sz="1600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hue </a:t>
            </a:r>
            <a:r>
              <a:rPr lang="en-GB" sz="1600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ij</a:t>
            </a:r>
            <a:r>
              <a:rPr lang="en-GB" sz="1600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GB" sz="1600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tabulls</a:t>
            </a:r>
            <a:r>
              <a:rPr lang="en-GB" sz="1600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stone 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like to </a:t>
            </a:r>
            <a:r>
              <a:rPr lang="en-GB" sz="1600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tabuls</a:t>
            </a:r>
            <a:r>
              <a:rPr lang="en-GB" sz="1600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600" b="1" i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GB" sz="1600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GB" sz="1600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wer</a:t>
            </a:r>
            <a:r>
              <a:rPr lang="en-GB" sz="1600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broken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i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went up in to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mou</a:t>
            </a:r>
            <a:r>
              <a:rPr lang="en-GB" sz="1600" i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</a:t>
            </a:r>
            <a:r>
              <a:rPr lang="en-GB" sz="1600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Synay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He was </a:t>
            </a:r>
            <a:r>
              <a:rPr lang="en-GB" sz="1600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þer</a:t>
            </a:r>
            <a:r>
              <a:rPr lang="en-GB" sz="1600" b="1" i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xl. </a:t>
            </a:r>
            <a:r>
              <a:rPr lang="en-GB" sz="1600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deyes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i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xl. </a:t>
            </a:r>
            <a:r>
              <a:rPr lang="en-GB" sz="1600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nightes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He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neþer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ny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drank. In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þis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tabuls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wer</a:t>
            </a:r>
            <a:r>
              <a:rPr lang="en-GB" sz="1600" i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writen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ten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coma</a:t>
            </a:r>
            <a:r>
              <a:rPr lang="en-GB" sz="1600" i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dements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How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face of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Moyses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semed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horned </a:t>
            </a:r>
            <a:r>
              <a:rPr lang="en-GB" sz="1600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bright </a:t>
            </a:r>
            <a:r>
              <a:rPr lang="en-GB" sz="1600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bemes</a:t>
            </a:r>
            <a:r>
              <a:rPr lang="en-GB" sz="1600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600" b="1" i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GB" sz="1600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GB" sz="1600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cam </a:t>
            </a:r>
            <a:r>
              <a:rPr lang="en-GB" sz="1600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600" b="1" i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</a:t>
            </a:r>
            <a:r>
              <a:rPr lang="en-GB" sz="1600" b="1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fro</a:t>
            </a:r>
            <a:r>
              <a:rPr lang="en-GB" sz="1600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how he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coverd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his face w</a:t>
            </a:r>
            <a:r>
              <a:rPr lang="en-GB" sz="1600" i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GB" sz="1600" i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 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veile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when he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spake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childer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Israel.</a:t>
            </a:r>
          </a:p>
          <a:p>
            <a:endParaRPr lang="en-GB" sz="1600" dirty="0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35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childer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Israel both </a:t>
            </a:r>
            <a:r>
              <a:rPr lang="en-GB" sz="1600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men </a:t>
            </a:r>
            <a:r>
              <a:rPr lang="en-GB" sz="1600" b="1" i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</a:t>
            </a:r>
            <a:r>
              <a:rPr lang="en-GB" sz="1600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wym</a:t>
            </a:r>
            <a:r>
              <a:rPr lang="en-GB" sz="1600" b="1" i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</a:t>
            </a:r>
            <a:r>
              <a:rPr lang="en-GB" sz="1600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GB" sz="1600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offerd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devoutely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gret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riches to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making of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tabernacle, &amp;c.</a:t>
            </a:r>
          </a:p>
          <a:p>
            <a:endParaRPr lang="en-GB" sz="1600" dirty="0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36 </a:t>
            </a:r>
            <a:r>
              <a:rPr lang="en-GB" sz="1600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Moyses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comanded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 </a:t>
            </a:r>
            <a:r>
              <a:rPr lang="en-GB" sz="1600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voice of a bedel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600" i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neþer</a:t>
            </a:r>
            <a:r>
              <a:rPr lang="en-GB" sz="1600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man nor woman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shold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offer more </a:t>
            </a:r>
            <a:r>
              <a:rPr lang="en-GB" sz="1600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</a:t>
            </a:r>
            <a:r>
              <a:rPr lang="en-GB" sz="1600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werk</a:t>
            </a:r>
            <a:r>
              <a:rPr lang="en-GB" sz="1600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</a:t>
            </a:r>
            <a:r>
              <a:rPr lang="en-GB" sz="1600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sanctuari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when </a:t>
            </a:r>
            <a:r>
              <a:rPr lang="en-GB" sz="1600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peple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offerd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more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þen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nede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was.</a:t>
            </a:r>
          </a:p>
          <a:p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How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Beseleel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i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Hooliab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&amp;c.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wroght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tabernacle and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wherof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endParaRPr lang="en-GB" sz="1600" dirty="0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37</a:t>
            </a:r>
            <a:r>
              <a:rPr lang="en-GB" sz="16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How and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wherof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Beseleel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made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arke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Lord: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cherubyn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GB" sz="160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candlestick, &amp;</a:t>
            </a:r>
            <a:r>
              <a:rPr lang="en-GB" sz="160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c.</a:t>
            </a:r>
            <a:endParaRPr lang="en-GB" sz="1600" dirty="0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GB" sz="1600" dirty="0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sz="16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Exodus 34-37, fol. 4v</a:t>
            </a:r>
          </a:p>
        </p:txBody>
      </p:sp>
    </p:spTree>
    <p:extLst>
      <p:ext uri="{BB962C8B-B14F-4D97-AF65-F5344CB8AC3E}">
        <p14:creationId xmlns:p14="http://schemas.microsoft.com/office/powerpoint/2010/main" val="3469743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9811B6-8059-7E49-9E89-A2448483C26A}"/>
              </a:ext>
            </a:extLst>
          </p:cNvPr>
          <p:cNvSpPr/>
          <p:nvPr/>
        </p:nvSpPr>
        <p:spPr>
          <a:xfrm>
            <a:off x="511629" y="700087"/>
            <a:ext cx="11038114" cy="61579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2C47E-54C5-41D7-B338-BAD96387D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4372" y="1193369"/>
            <a:ext cx="5334585" cy="5362413"/>
          </a:xfr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Matthew, Chapter 3 (fol. 151r.):</a:t>
            </a:r>
            <a:endParaRPr lang="en-US" sz="1200" dirty="0">
              <a:solidFill>
                <a:schemeClr val="bg2"/>
              </a:solidFill>
            </a:endParaRPr>
          </a:p>
          <a:p>
            <a:pPr marL="0" indent="0" algn="l">
              <a:buNone/>
            </a:pP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Ioh</a:t>
            </a:r>
            <a:r>
              <a:rPr lang="en-GB" sz="1200" b="0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a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Baptiste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pr</a:t>
            </a:r>
            <a:r>
              <a:rPr lang="en-GB" sz="1200" b="0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e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chid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in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deserte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seying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Do </a:t>
            </a:r>
            <a:r>
              <a:rPr lang="az-Cyrl-AZ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ӡ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e pena</a:t>
            </a:r>
            <a:r>
              <a:rPr lang="en-GB" sz="1200" b="1" i="1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ce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&amp;c. 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He was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þe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voice of a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cryer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&amp;c., 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of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whome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it was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p</a:t>
            </a:r>
            <a:r>
              <a:rPr lang="en-GB" sz="1200" b="1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ro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phecied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Ysa</a:t>
            </a:r>
            <a:r>
              <a:rPr lang="en-GB" sz="1200" b="1" i="1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ie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40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. Of his </a:t>
            </a:r>
            <a:r>
              <a:rPr lang="en-GB" sz="1200" b="1" i="0" dirty="0">
                <a:solidFill>
                  <a:schemeClr val="accent1"/>
                </a:solidFill>
                <a:effectLst/>
                <a:latin typeface="Segoe UI" panose="020B0502040204020203" pitchFamily="34" charset="0"/>
              </a:rPr>
              <a:t>vile </a:t>
            </a:r>
            <a:r>
              <a:rPr lang="en-GB" sz="1200" b="1" i="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</a:rPr>
              <a:t>cloþing</a:t>
            </a:r>
            <a:r>
              <a:rPr lang="en-GB" sz="1200" b="0" i="0" dirty="0">
                <a:solidFill>
                  <a:schemeClr val="accent1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&amp; his </a:t>
            </a:r>
            <a:r>
              <a:rPr lang="en-GB" sz="1200" b="1" i="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</a:rPr>
              <a:t>streyte</a:t>
            </a:r>
            <a:r>
              <a:rPr lang="en-GB" sz="1200" b="1" i="0" dirty="0">
                <a:solidFill>
                  <a:schemeClr val="accent1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</a:rPr>
              <a:t>fode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Mich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peple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went 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to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hy</a:t>
            </a:r>
            <a:r>
              <a:rPr lang="en-GB" sz="1200" b="1" i="1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m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&amp; we</a:t>
            </a:r>
            <a:r>
              <a:rPr lang="en-GB" sz="1200" b="1" i="1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r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e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bapti</a:t>
            </a:r>
            <a:r>
              <a:rPr lang="az-Cyrl-AZ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ӡ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ed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of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hym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in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Iurdan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Ioh</a:t>
            </a:r>
            <a:r>
              <a:rPr lang="en-GB" sz="1200" b="0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a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callid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many of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Phariseis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&amp;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Saduceis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þ</a:t>
            </a:r>
            <a:r>
              <a:rPr lang="en-GB" sz="1200" b="0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a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t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camen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feynyngly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to his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baptem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Gen</a:t>
            </a:r>
            <a:r>
              <a:rPr lang="en-GB" sz="1200" b="1" i="1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er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acions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of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eddres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&amp;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monesid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hem to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do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wurthy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frutis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of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penau</a:t>
            </a:r>
            <a:r>
              <a:rPr lang="en-GB" sz="1200" b="1" i="1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ce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Þ</a:t>
            </a:r>
            <a:r>
              <a:rPr lang="en-GB" sz="1200" b="1" i="1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a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t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Phariseis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shold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not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enioye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þat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Abraham was her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fleschly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fad</a:t>
            </a:r>
            <a:r>
              <a:rPr lang="en-GB" sz="1200" b="1" i="1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er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siþen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þey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folwid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hy</a:t>
            </a:r>
            <a:r>
              <a:rPr lang="en-GB" sz="1200" b="1" i="1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m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not i</a:t>
            </a:r>
            <a:r>
              <a:rPr lang="en-GB" sz="1200" b="1" i="1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bileue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ffor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God is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myghty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to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reyse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vp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of stones sones of Abraham. Now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þe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ax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is put to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þe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rote of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þe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tre</a:t>
            </a:r>
            <a:r>
              <a:rPr lang="en-GB" sz="1200" b="0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,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&amp;c.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Ioh</a:t>
            </a:r>
            <a:r>
              <a:rPr lang="en-GB" sz="1200" b="1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a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seyd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þ</a:t>
            </a:r>
            <a:r>
              <a:rPr lang="en-GB" sz="1200" b="1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a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t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he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wasshed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alonly</a:t>
            </a:r>
            <a:r>
              <a:rPr lang="en-GB" sz="1200" b="0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bodies</a:t>
            </a:r>
            <a:r>
              <a:rPr lang="en-GB" sz="1200" b="0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i</a:t>
            </a:r>
            <a:r>
              <a:rPr lang="en-GB" sz="1200" b="0" i="1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wat</a:t>
            </a:r>
            <a:r>
              <a:rPr lang="en-GB" sz="1200" b="0" i="1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er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in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signe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of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penau</a:t>
            </a:r>
            <a:r>
              <a:rPr lang="en-GB" sz="1200" b="0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ce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to be done. 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Bot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Criste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whose shone</a:t>
            </a:r>
            <a:r>
              <a:rPr lang="en-GB" sz="1200" b="0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he was 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not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worþi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to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ber</a:t>
            </a:r>
            <a:r>
              <a:rPr lang="en-GB" sz="1200" b="1" i="1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shold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baptise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þem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i</a:t>
            </a:r>
            <a:r>
              <a:rPr lang="en-GB" sz="1200" b="1" i="1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þe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Holy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Goste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and fire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Ffor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þe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Holy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Gost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apperid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aft</a:t>
            </a:r>
            <a:r>
              <a:rPr lang="en-GB" sz="1200" b="1" i="1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er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i</a:t>
            </a:r>
            <a:r>
              <a:rPr lang="en-GB" sz="1200" b="1" i="1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tonges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of fir</a:t>
            </a:r>
            <a:r>
              <a:rPr lang="en-GB" sz="1200" b="1" i="1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How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Criste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by his dome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as w</a:t>
            </a:r>
            <a:r>
              <a:rPr lang="en-GB" sz="1200" b="0" i="1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i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t</a:t>
            </a:r>
            <a:r>
              <a:rPr lang="en-GB" sz="1200" b="0" i="1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h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an instrume</a:t>
            </a:r>
            <a:r>
              <a:rPr lang="en-GB" sz="1200" b="0" i="1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t of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wyndewyng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shold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clense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his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Chirch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, dep</a:t>
            </a:r>
            <a:r>
              <a:rPr lang="en-GB" sz="1200" b="1" i="1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ar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ting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þe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gode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fro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þe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badd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as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whete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fro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þe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chaf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&amp;c.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Ioh</a:t>
            </a:r>
            <a:r>
              <a:rPr lang="en-GB" sz="1200" b="0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a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sufferd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I</a:t>
            </a:r>
            <a:r>
              <a:rPr lang="en-GB" sz="1200" b="0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esus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which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seyd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Þ</a:t>
            </a:r>
            <a:r>
              <a:rPr lang="en-GB" sz="1200" b="1" i="1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us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it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falles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to vs to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fulfill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all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rightwisnes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to be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bapti</a:t>
            </a:r>
            <a:r>
              <a:rPr lang="az-Cyrl-AZ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ӡ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id of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hy</a:t>
            </a:r>
            <a:r>
              <a:rPr lang="en-GB" sz="1200" b="0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m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Heuens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wer</a:t>
            </a:r>
            <a:r>
              <a:rPr lang="en-GB" sz="1200" b="1" i="1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e</a:t>
            </a:r>
            <a:r>
              <a:rPr lang="en-GB" sz="12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opend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þe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Holy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Goste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apperid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i</a:t>
            </a:r>
            <a:r>
              <a:rPr lang="en-GB" sz="1200" b="1" i="1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GB" sz="1200" b="1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liknes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 of a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doufe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and </a:t>
            </a:r>
            <a:r>
              <a:rPr lang="en-GB" sz="1200" b="1" i="0" dirty="0" err="1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þe</a:t>
            </a:r>
            <a:r>
              <a:rPr lang="en-GB" sz="1200" b="1" i="0" dirty="0">
                <a:solidFill>
                  <a:schemeClr val="accent6"/>
                </a:solidFill>
                <a:effectLst/>
                <a:latin typeface="Segoe UI" panose="020B0502040204020203" pitchFamily="34" charset="0"/>
              </a:rPr>
              <a:t> Fader's 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voice </a:t>
            </a:r>
            <a:r>
              <a:rPr lang="en-GB" sz="1200" b="1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was herd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200" b="0" i="0" dirty="0" err="1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seying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GB" sz="11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Þis</a:t>
            </a:r>
            <a:r>
              <a:rPr lang="en-GB" sz="11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is my </a:t>
            </a:r>
            <a:r>
              <a:rPr lang="en-GB" sz="1100" b="1" i="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loued</a:t>
            </a:r>
            <a:r>
              <a:rPr lang="en-GB" sz="1100" b="1" i="0" dirty="0">
                <a:solidFill>
                  <a:schemeClr val="accent5"/>
                </a:solidFill>
                <a:effectLst/>
                <a:latin typeface="Segoe UI" panose="020B0502040204020203" pitchFamily="34" charset="0"/>
              </a:rPr>
              <a:t> son</a:t>
            </a:r>
            <a:r>
              <a:rPr lang="en-GB" sz="1200" b="0" i="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  <a:t>, &amp;c. </a:t>
            </a:r>
            <a:endParaRPr lang="en-GB" sz="1200" b="0" i="0" dirty="0">
              <a:solidFill>
                <a:schemeClr val="bg2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GB" dirty="0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4A2879BD-178E-0240-A887-C64DE6A53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413" y="1875571"/>
            <a:ext cx="5352999" cy="3106857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403146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7709A7-12F8-024B-BA73-323D201DE8D6}"/>
              </a:ext>
            </a:extLst>
          </p:cNvPr>
          <p:cNvSpPr/>
          <p:nvPr/>
        </p:nvSpPr>
        <p:spPr>
          <a:xfrm>
            <a:off x="511629" y="700087"/>
            <a:ext cx="11038114" cy="61579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ECEEF-AD88-614A-B1C8-EB7BAD90D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200" y="3683000"/>
            <a:ext cx="10058400" cy="274320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Kis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he me with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 Better are </a:t>
            </a:r>
            <a:r>
              <a:rPr lang="en-GB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þi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pappes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GB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oyle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shed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oute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</a:t>
            </a:r>
            <a:r>
              <a:rPr lang="en-GB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þi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name 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en-GB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ӡong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damyselles</a:t>
            </a:r>
            <a:r>
              <a:rPr lang="en-GB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 </a:t>
            </a:r>
            <a:r>
              <a:rPr lang="en-GB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drawe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me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Celeres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Rightful men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lufen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I am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blak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tabernaculs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cedar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skynnes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Salomon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son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hace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discoloured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sons of my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moder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a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keper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vyneres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shewe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 me where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þou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restes</a:t>
            </a:r>
            <a:r>
              <a:rPr lang="en-GB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myd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dey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if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þou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knowes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not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þi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self </a:t>
            </a:r>
            <a:r>
              <a:rPr lang="en-GB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feyre</a:t>
            </a:r>
            <a:r>
              <a:rPr lang="en-GB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among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wymmen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chares of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pharao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GB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chekes</a:t>
            </a:r>
            <a:r>
              <a:rPr lang="en-GB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of a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turtil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Nek as broches / golden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ournementes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king in his resting place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Narde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a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boundel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myrr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a cluster of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cipre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among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vyneres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engaddy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</a:t>
            </a:r>
            <a:r>
              <a:rPr lang="en-GB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</a:t>
            </a:r>
            <a:r>
              <a:rPr lang="en-GB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þou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art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feyre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my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frendesse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þine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eghne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of </a:t>
            </a:r>
            <a:r>
              <a:rPr lang="en-GB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doufes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oure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bed is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feyre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as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floures</a:t>
            </a:r>
            <a:r>
              <a:rPr lang="en-GB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 trees 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cedar /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Coupels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cipresse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I am a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floure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felde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as a lily among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þornes</a:t>
            </a:r>
            <a:r>
              <a:rPr lang="en-GB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as an </a:t>
            </a:r>
            <a:r>
              <a:rPr lang="en-GB" b="1" dirty="0" err="1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appeltre</a:t>
            </a:r>
            <a:endParaRPr lang="en-GB" b="1" dirty="0">
              <a:solidFill>
                <a:schemeClr val="accent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(Song of Songs Chapter 1, fol. 74</a:t>
            </a:r>
            <a:r>
              <a:rPr lang="en-GB" baseline="300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</a:t>
            </a:r>
            <a:r>
              <a:rPr lang="en-GB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endParaRPr lang="en-US" dirty="0"/>
          </a:p>
        </p:txBody>
      </p:sp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id="{11AF2269-9745-8143-BF0A-17810B35C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37273"/>
            <a:ext cx="8594882" cy="346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08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E8D8C7-2E62-08EF-C574-8294663056E4}"/>
              </a:ext>
            </a:extLst>
          </p:cNvPr>
          <p:cNvSpPr/>
          <p:nvPr/>
        </p:nvSpPr>
        <p:spPr>
          <a:xfrm>
            <a:off x="433953" y="495946"/>
            <a:ext cx="11406752" cy="63620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47ECBFF-39BC-924E-830C-304261A23E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538484" cy="397827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EC2DB6-4E9F-E04D-A2C4-7BA1BFFCFF90}"/>
              </a:ext>
            </a:extLst>
          </p:cNvPr>
          <p:cNvSpPr txBox="1"/>
          <p:nvPr/>
        </p:nvSpPr>
        <p:spPr>
          <a:xfrm>
            <a:off x="5842861" y="510363"/>
            <a:ext cx="5938013" cy="554600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Beati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quor</a:t>
            </a:r>
            <a:r>
              <a:rPr lang="en-GB" sz="1400" i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um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remisse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su</a:t>
            </a:r>
            <a:r>
              <a:rPr lang="en-GB" sz="1400" i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GB" sz="1400" i="1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iq</a:t>
            </a:r>
            <a:r>
              <a:rPr lang="en-GB" sz="1400" i="1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ui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tates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Blessed bene </a:t>
            </a:r>
            <a:r>
              <a:rPr lang="en-GB" sz="1400" u="sng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þey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whose </a:t>
            </a:r>
            <a:r>
              <a:rPr lang="en-GB" sz="1400" u="sng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wikkednesses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ar</a:t>
            </a:r>
            <a:r>
              <a:rPr lang="en-GB" sz="1400" i="1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u="sng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forgife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Þis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psalme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takes Lira as made of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aui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when it was shewed to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hy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by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reuelacion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aduoutri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</a:t>
            </a:r>
            <a:r>
              <a:rPr lang="en-GB" sz="1400" b="1" i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GB" sz="1400" b="1" i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Bersabee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&amp;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slaghter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Vri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wer</a:t>
            </a:r>
            <a:r>
              <a:rPr lang="en-GB" sz="1400" b="1" i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forgifen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&amp; first he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þankes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God of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forgifnes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his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synnes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&amp;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shewes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how openi</a:t>
            </a:r>
            <a:r>
              <a:rPr lang="en-GB" sz="1400" b="1" i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 of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syn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is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wey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 remission.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After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400" i="1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</a:t>
            </a:r>
            <a:r>
              <a:rPr lang="en-GB" sz="1400" u="sng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400" i="1" u="sng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GB" sz="1400" u="sng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ich holy ma</a:t>
            </a:r>
            <a:r>
              <a:rPr lang="en-GB" sz="1400" i="1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u="sng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shal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prey to </a:t>
            </a:r>
            <a:r>
              <a:rPr lang="en-GB" sz="1400" u="sng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preyes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he be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serued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he fall no more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ageyn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syn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&amp;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stirres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oþ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noght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lif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beestly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for many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betings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ar</a:t>
            </a:r>
            <a:r>
              <a:rPr lang="en-GB" sz="1400" i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ordeyned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synners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hell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After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glose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tencion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is to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stirr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penau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and it is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diuided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to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iiij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ffirst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he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shewes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how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begy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ni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godenes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men is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God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forgifes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synnes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original &amp; actual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 &amp;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400" i="1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hy</a:t>
            </a:r>
            <a:r>
              <a:rPr lang="en-GB" sz="1400" i="1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self was a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wrech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bot he is turned.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second 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</a:t>
            </a:r>
            <a:r>
              <a:rPr lang="en-GB" sz="1400" i="1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My </a:t>
            </a:r>
            <a:r>
              <a:rPr lang="en-GB" sz="1400" u="sng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syn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made </a:t>
            </a:r>
            <a:r>
              <a:rPr lang="en-GB" sz="1400" u="sng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knowen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 </a:t>
            </a:r>
            <a:r>
              <a:rPr lang="en-GB" sz="1400" u="sng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þe</a:t>
            </a:r>
            <a:r>
              <a:rPr lang="en-GB" sz="1400" u="sng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confession of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syn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is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comended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wherby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remission 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</a:t>
            </a:r>
            <a:r>
              <a:rPr lang="en-GB" sz="14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</a:t>
            </a:r>
            <a:r>
              <a:rPr lang="en-GB" sz="14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</a:t>
            </a:r>
            <a:r>
              <a:rPr lang="en-GB" sz="14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bg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Psalm 31, 41v</a:t>
            </a:r>
          </a:p>
        </p:txBody>
      </p:sp>
    </p:spTree>
    <p:extLst>
      <p:ext uri="{BB962C8B-B14F-4D97-AF65-F5344CB8AC3E}">
        <p14:creationId xmlns:p14="http://schemas.microsoft.com/office/powerpoint/2010/main" val="3000629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A92A04-6F7B-09C1-CB08-3B08520F30A8}"/>
              </a:ext>
            </a:extLst>
          </p:cNvPr>
          <p:cNvSpPr/>
          <p:nvPr/>
        </p:nvSpPr>
        <p:spPr>
          <a:xfrm>
            <a:off x="436124" y="485248"/>
            <a:ext cx="11319753" cy="637275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6E48C7-9452-A5E7-2B23-593D9F1EFF82}"/>
              </a:ext>
            </a:extLst>
          </p:cNvPr>
          <p:cNvSpPr txBox="1"/>
          <p:nvPr/>
        </p:nvSpPr>
        <p:spPr>
          <a:xfrm>
            <a:off x="602166" y="2895557"/>
            <a:ext cx="11239203" cy="3199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Opening to Galatians 3, 182r-v:</a:t>
            </a:r>
          </a:p>
          <a:p>
            <a:pPr>
              <a:lnSpc>
                <a:spcPct val="150000"/>
              </a:lnSpc>
            </a:pP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He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blames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me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Galathi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þey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disceyued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sz="1200" b="1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obeyed not to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þe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truþe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gospel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b="1" kern="15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bifore</a:t>
            </a:r>
            <a:r>
              <a:rPr lang="en-GB" sz="1200" b="1" kern="150" dirty="0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whose </a:t>
            </a:r>
            <a:r>
              <a:rPr lang="en-GB" sz="1200" b="1" kern="15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yӡne</a:t>
            </a:r>
            <a:r>
              <a:rPr lang="en-GB" sz="1200" b="1" kern="150" dirty="0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i="1" kern="15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esus</a:t>
            </a:r>
            <a:r>
              <a:rPr lang="en-GB" sz="1200" b="1" kern="150" dirty="0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Crist</a:t>
            </a:r>
            <a:r>
              <a:rPr lang="en-GB" sz="1200" b="1" kern="150" dirty="0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was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de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by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fals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apostles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affermyng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feyth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hy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sufficed not to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helþe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w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out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kepi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obserua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ces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old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lawe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&amp; i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her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vndersta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di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also.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esus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was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crucifide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by su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fals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apostles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affermed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hy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be a pur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man,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is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alone man &amp; not God. </a:t>
            </a:r>
            <a:endParaRPr lang="en-GB" sz="1200" b="1" kern="150" dirty="0">
              <a:solidFill>
                <a:schemeClr val="accent1"/>
              </a:solidFill>
              <a:effectLst/>
              <a:latin typeface="Segoe UI" panose="020B0502040204020203" pitchFamily="34" charset="0"/>
              <a:ea typeface="Arial Unicode MS" panose="020B0604020202020204" pitchFamily="34" charset="-128"/>
              <a:cs typeface="Segoe UI" panose="020B0502040204020203" pitchFamily="34" charset="0"/>
            </a:endParaRPr>
          </a:p>
          <a:p>
            <a:pPr indent="457200">
              <a:lnSpc>
                <a:spcPct val="150000"/>
              </a:lnSpc>
            </a:pP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He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pr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o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ue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wer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foolis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siþen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receyued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þe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holy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goste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 her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baptem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i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 sensible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signe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which was not so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gyuen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kepers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werkes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þe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old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lawe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wold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receyue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ouer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þis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fleschly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obseruau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ces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old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lawe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and so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tr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bulacions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þ</a:t>
            </a:r>
            <a:r>
              <a:rPr lang="en-GB" sz="1200" i="1" kern="150" dirty="0" err="1">
                <a:solidFill>
                  <a:schemeClr val="bg2"/>
                </a:solidFill>
                <a:effectLst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þey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had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sufferd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for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Crist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shold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be to hem w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out p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ro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fit.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Neþeles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sufferd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not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veynly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w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out cause if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wold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leeue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þis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errour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</a:t>
            </a:r>
            <a:endParaRPr lang="en-GB" sz="1200" b="1" kern="150" dirty="0">
              <a:solidFill>
                <a:schemeClr val="accent1"/>
              </a:solidFill>
              <a:effectLst/>
              <a:latin typeface="Segoe UI" panose="020B0502040204020203" pitchFamily="34" charset="0"/>
              <a:ea typeface="Arial Unicode MS" panose="020B0604020202020204" pitchFamily="34" charset="-128"/>
              <a:cs typeface="Segoe UI" panose="020B0502040204020203" pitchFamily="34" charset="0"/>
            </a:endParaRPr>
          </a:p>
          <a:p>
            <a:pPr indent="457200">
              <a:lnSpc>
                <a:spcPct val="150000"/>
              </a:lnSpc>
            </a:pP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þ</a:t>
            </a:r>
            <a:r>
              <a:rPr lang="en-GB" sz="1200" i="1" kern="150" dirty="0" err="1">
                <a:solidFill>
                  <a:schemeClr val="bg2"/>
                </a:solidFill>
                <a:effectLst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gyues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holy 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spirit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 sensible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signe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wirkes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myraclis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amo</a:t>
            </a:r>
            <a:r>
              <a:rPr lang="en-GB" sz="1200" i="1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ӡu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dose he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þis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werkes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þe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lawe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as who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sey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ney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bot of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feyth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Þis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he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confermes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by scr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ptur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nesis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15,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kern="150" dirty="0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Abraham </a:t>
            </a:r>
            <a:r>
              <a:rPr lang="en-GB" sz="1200" b="1" kern="15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bileued</a:t>
            </a:r>
            <a:r>
              <a:rPr lang="en-GB" sz="1200" b="1" kern="150" dirty="0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God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&amp;c. </a:t>
            </a:r>
            <a:endParaRPr lang="en-GB" sz="1200" kern="150" dirty="0">
              <a:solidFill>
                <a:schemeClr val="bg2"/>
              </a:solidFill>
              <a:effectLst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indent="457200">
              <a:lnSpc>
                <a:spcPct val="150000"/>
              </a:lnSpc>
            </a:pP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Þey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þ</a:t>
            </a:r>
            <a:r>
              <a:rPr lang="en-GB" sz="1200" i="1" kern="150" dirty="0" err="1">
                <a:solidFill>
                  <a:schemeClr val="bg2"/>
                </a:solidFill>
                <a:effectLst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en-GB" sz="1200" kern="150" dirty="0" err="1">
                <a:solidFill>
                  <a:schemeClr val="bg2"/>
                </a:solidFill>
                <a:effectLst/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bileue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be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iustified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by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feyth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Crist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GB" sz="1200" i="1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kern="150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sones of Abraham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he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shewes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by scr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ptur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Ge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nesis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22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blessing of God is not 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Moyses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lawe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bot 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feyth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Crist</a:t>
            </a:r>
            <a:r>
              <a:rPr lang="en-GB" sz="1200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kern="15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&amp;c.  </a:t>
            </a:r>
          </a:p>
        </p:txBody>
      </p:sp>
      <p:pic>
        <p:nvPicPr>
          <p:cNvPr id="14" name="Picture 13" descr="Text, letter&#10;&#10;Description automatically generated">
            <a:extLst>
              <a:ext uri="{FF2B5EF4-FFF2-40B4-BE49-F238E27FC236}">
                <a16:creationId xmlns:a16="http://schemas.microsoft.com/office/drawing/2014/main" id="{F99304FB-0A1E-B8D2-4EB6-712D86692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87522" cy="283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47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A92A04-6F7B-09C1-CB08-3B08520F30A8}"/>
              </a:ext>
            </a:extLst>
          </p:cNvPr>
          <p:cNvSpPr/>
          <p:nvPr/>
        </p:nvSpPr>
        <p:spPr>
          <a:xfrm>
            <a:off x="436124" y="485248"/>
            <a:ext cx="11319753" cy="637275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6E48C7-9452-A5E7-2B23-593D9F1EFF82}"/>
              </a:ext>
            </a:extLst>
          </p:cNvPr>
          <p:cNvSpPr txBox="1"/>
          <p:nvPr/>
        </p:nvSpPr>
        <p:spPr>
          <a:xfrm>
            <a:off x="5562855" y="698268"/>
            <a:ext cx="6082014" cy="5878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50000"/>
              </a:lnSpc>
            </a:pPr>
            <a:r>
              <a:rPr lang="en-GB" sz="1200" kern="150" dirty="0">
                <a:solidFill>
                  <a:schemeClr val="bg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Galatians 2, fol. 182r:</a:t>
            </a:r>
          </a:p>
          <a:p>
            <a:pPr marL="457200">
              <a:lnSpc>
                <a:spcPct val="150000"/>
              </a:lnSpc>
            </a:pPr>
            <a:r>
              <a:rPr lang="en-GB" sz="1200" kern="150" dirty="0">
                <a:solidFill>
                  <a:schemeClr val="bg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 P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aul went eft to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Ier</a:t>
            </a:r>
            <a:r>
              <a:rPr lang="en-GB" sz="12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usa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</a:t>
            </a:r>
            <a:r>
              <a:rPr lang="en-GB" sz="12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&amp; he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comynd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gospel w</a:t>
            </a:r>
            <a:r>
              <a:rPr lang="en-GB" sz="1200" i="1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</a:t>
            </a:r>
            <a:r>
              <a:rPr lang="en-GB" sz="1200" i="1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pr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i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cipal apostles 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by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þemself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lest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er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auentur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simple me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shold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doute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wheþ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he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ched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or had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ched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truþe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&amp; so 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veyne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bot if he had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comynd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w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apostles. </a:t>
            </a:r>
            <a:endParaRPr lang="en-GB" sz="1200" b="1" kern="150" dirty="0">
              <a:solidFill>
                <a:schemeClr val="accent1"/>
              </a:solidFill>
              <a:effectLst/>
              <a:latin typeface="Segoe UI" panose="020B0502040204020203" pitchFamily="34" charset="0"/>
              <a:ea typeface="Arial Unicode MS" panose="020B0604020202020204" pitchFamily="34" charset="-128"/>
              <a:cs typeface="Segoe UI" panose="020B0502040204020203" pitchFamily="34" charset="0"/>
            </a:endParaRPr>
          </a:p>
          <a:p>
            <a:pPr marL="457200" indent="457200">
              <a:lnSpc>
                <a:spcPct val="150000"/>
              </a:lnSpc>
            </a:pP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[…] </a:t>
            </a:r>
          </a:p>
          <a:p>
            <a:pPr marL="457200" indent="457200">
              <a:lnSpc>
                <a:spcPct val="150000"/>
              </a:lnSpc>
            </a:pP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To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fals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apostles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</a:t>
            </a:r>
            <a:r>
              <a:rPr lang="en-GB" sz="12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uely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enterd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i</a:t>
            </a:r>
            <a:r>
              <a:rPr lang="en-GB" sz="1200" i="1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to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peny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feythful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me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to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aspye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how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þey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myӡt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accuse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freda</a:t>
            </a:r>
            <a:r>
              <a:rPr lang="en-GB" sz="12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new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lawe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to bri</a:t>
            </a:r>
            <a:r>
              <a:rPr lang="en-GB" sz="1200" i="1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 hem i</a:t>
            </a:r>
            <a:r>
              <a:rPr lang="en-GB" sz="1200" i="1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to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seruage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old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lawe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Paul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gaf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no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sted</a:t>
            </a:r>
            <a:r>
              <a:rPr lang="en-GB" sz="12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truþe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gospel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shold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duell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w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out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myngyng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old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testame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t. </a:t>
            </a:r>
            <a:endParaRPr lang="en-GB" sz="1200" b="1" kern="150" dirty="0">
              <a:solidFill>
                <a:schemeClr val="accent1"/>
              </a:solidFill>
              <a:effectLst/>
              <a:latin typeface="Segoe UI" panose="020B0502040204020203" pitchFamily="34" charset="0"/>
              <a:ea typeface="Arial Unicode MS" panose="020B0604020202020204" pitchFamily="34" charset="-128"/>
              <a:cs typeface="Segoe UI" panose="020B0502040204020203" pitchFamily="34" charset="0"/>
            </a:endParaRPr>
          </a:p>
          <a:p>
            <a:pPr marL="457200" indent="457200">
              <a:lnSpc>
                <a:spcPct val="150000"/>
              </a:lnSpc>
            </a:pP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It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longes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not to me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to tell what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maner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me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Petre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James &amp; Joh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wer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or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wer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apostles,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is to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sey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si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ple &amp;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vnlettred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which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Petre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&amp;c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.,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semed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be 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of su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auctorite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fals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breþ</a:t>
            </a:r>
            <a:r>
              <a:rPr lang="en-GB" sz="12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for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þey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went w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</a:t>
            </a:r>
            <a:r>
              <a:rPr lang="en-GB" sz="12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</a:t>
            </a:r>
            <a:r>
              <a:rPr lang="en-GB" sz="12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Crist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for God is not acceptor or 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</a:t>
            </a:r>
            <a:r>
              <a:rPr lang="en-GB" sz="12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er</a:t>
            </a:r>
            <a:r>
              <a:rPr lang="en-GB" sz="12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sones</a:t>
            </a:r>
            <a:r>
              <a:rPr lang="en-GB" sz="12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</a:t>
            </a:r>
            <a:endParaRPr lang="en-GB" sz="1200" kern="150" dirty="0">
              <a:solidFill>
                <a:schemeClr val="bg2"/>
              </a:solidFill>
              <a:effectLst/>
              <a:latin typeface="Segoe UI" panose="020B0502040204020203" pitchFamily="34" charset="0"/>
              <a:ea typeface="Arial Unicode MS" panose="020B0604020202020204" pitchFamily="34" charset="-128"/>
              <a:cs typeface="Segoe UI" panose="020B0502040204020203" pitchFamily="34" charset="0"/>
            </a:endParaRPr>
          </a:p>
          <a:p>
            <a:pPr marL="457200">
              <a:lnSpc>
                <a:spcPct val="150000"/>
              </a:lnSpc>
            </a:pP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	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pr</a:t>
            </a:r>
            <a:r>
              <a:rPr lang="en-GB" sz="1200" b="1" i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n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cipal apostles 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gaf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no 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þing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me 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of knowi</a:t>
            </a:r>
            <a:r>
              <a:rPr lang="en-GB" sz="1200" b="1" i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 of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gospel or te</a:t>
            </a:r>
            <a:r>
              <a:rPr lang="en-GB" sz="1200" b="1" i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</a:t>
            </a:r>
            <a:r>
              <a:rPr lang="en-GB" sz="1200" b="1" i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or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al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subsidi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Bot whe</a:t>
            </a:r>
            <a:r>
              <a:rPr lang="en-GB" sz="1200" i="1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þey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had 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knowe</a:t>
            </a:r>
            <a:r>
              <a:rPr lang="en-GB" sz="1200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by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wirki</a:t>
            </a:r>
            <a:r>
              <a:rPr lang="en-GB" sz="1200" b="1" i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myracles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&amp; by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</a:t>
            </a:r>
            <a:r>
              <a:rPr lang="en-GB" sz="1200" b="1" i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</a:t>
            </a:r>
            <a:r>
              <a:rPr lang="en-GB" sz="1200" b="1" i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rsion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heþen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folk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b="1" i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t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office of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apostilhed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preche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heþen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folk 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was 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gyuen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me as 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office of 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apostilhed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c</a:t>
            </a:r>
            <a:r>
              <a:rPr lang="en-GB" sz="1200" i="1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rcu</a:t>
            </a:r>
            <a:r>
              <a:rPr lang="en-GB" sz="1200" i="1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cision,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b="1" i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t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is of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</a:t>
            </a:r>
            <a:r>
              <a:rPr lang="en-GB" sz="1200" b="1" i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chi</a:t>
            </a:r>
            <a:r>
              <a:rPr lang="en-GB" sz="1200" b="1" i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Iewes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was 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gyuen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Petre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James, 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Petre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&amp; Joh</a:t>
            </a:r>
            <a:r>
              <a:rPr lang="en-GB" sz="1200" i="1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 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200" i="1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</a:t>
            </a:r>
            <a:r>
              <a:rPr lang="en-GB" sz="120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t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wer</a:t>
            </a:r>
            <a:r>
              <a:rPr lang="en-GB" sz="1200" i="1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pr</a:t>
            </a:r>
            <a:r>
              <a:rPr lang="en-GB" sz="1200" b="1" i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n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cipal i</a:t>
            </a:r>
            <a:r>
              <a:rPr lang="en-GB" sz="1200" b="1" i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chirch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200" b="1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Iewes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gaf</a:t>
            </a:r>
            <a:r>
              <a:rPr lang="en-GB" sz="1200" b="1" dirty="0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200" b="1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riӡthandes</a:t>
            </a:r>
            <a:r>
              <a:rPr lang="en-GB" sz="1200" b="1" dirty="0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200" b="1" dirty="0" err="1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felichip</a:t>
            </a:r>
            <a:r>
              <a:rPr lang="en-GB" sz="1200" b="1" dirty="0">
                <a:solidFill>
                  <a:schemeClr val="accent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me &amp; to Barnabas</a:t>
            </a:r>
            <a:r>
              <a:rPr lang="en-GB" sz="120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[…]</a:t>
            </a:r>
            <a:endParaRPr lang="en-GB" sz="1200" dirty="0">
              <a:solidFill>
                <a:schemeClr val="bg2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en-GB" sz="1200" kern="150" dirty="0">
              <a:solidFill>
                <a:schemeClr val="bg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98D4762-32A3-C4FF-36FD-8DA7934DB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5248"/>
            <a:ext cx="5562855" cy="390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09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A92A04-6F7B-09C1-CB08-3B08520F30A8}"/>
              </a:ext>
            </a:extLst>
          </p:cNvPr>
          <p:cNvSpPr/>
          <p:nvPr/>
        </p:nvSpPr>
        <p:spPr>
          <a:xfrm>
            <a:off x="436124" y="485248"/>
            <a:ext cx="11319753" cy="637275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6E48C7-9452-A5E7-2B23-593D9F1EFF82}"/>
              </a:ext>
            </a:extLst>
          </p:cNvPr>
          <p:cNvSpPr txBox="1"/>
          <p:nvPr/>
        </p:nvSpPr>
        <p:spPr>
          <a:xfrm>
            <a:off x="7472702" y="1413256"/>
            <a:ext cx="4283174" cy="4216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How Paul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agey</a:t>
            </a:r>
            <a:r>
              <a:rPr lang="en-GB" sz="14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stode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Petre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repr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e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uy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n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hy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openly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by cause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4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or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Iewes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cam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fro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James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bischop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Ier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usa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400" kern="150" dirty="0">
                <a:solidFill>
                  <a:schemeClr val="bg2"/>
                </a:solidFill>
                <a:effectLst/>
                <a:highlight>
                  <a:srgbClr val="D3D3D3"/>
                </a:highlight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he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lyued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heþe</a:t>
            </a:r>
            <a:r>
              <a:rPr lang="en-GB" sz="14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ly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4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is, he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ete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w</a:t>
            </a:r>
            <a:r>
              <a:rPr lang="en-GB" sz="1400" i="1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</a:t>
            </a:r>
            <a:r>
              <a:rPr lang="en-GB" sz="1400" i="1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heþe</a:t>
            </a:r>
            <a:r>
              <a:rPr lang="en-GB" sz="14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me</a:t>
            </a:r>
            <a:r>
              <a:rPr lang="en-GB" sz="1400" i="1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not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absteny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fro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meetis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forbed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i</a:t>
            </a:r>
            <a:r>
              <a:rPr lang="en-GB" sz="14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old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lawe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bot whe</a:t>
            </a:r>
            <a:r>
              <a:rPr lang="en-GB" sz="1400" i="1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þey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cam he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w</a:t>
            </a:r>
            <a:r>
              <a:rPr lang="en-GB" sz="14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</a:t>
            </a:r>
            <a:r>
              <a:rPr lang="en-GB" sz="1400" i="1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drewe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hy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fro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such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meetis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&amp;c., and so su</a:t>
            </a:r>
            <a:r>
              <a:rPr lang="en-GB" sz="1400" i="1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heþe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me</a:t>
            </a:r>
            <a:r>
              <a:rPr lang="en-GB" sz="1400" b="1" i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by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ensau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ple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hy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wend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keping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obserua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ces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old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lawe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had ben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nedeful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gostly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helþe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</a:t>
            </a:r>
            <a:r>
              <a:rPr lang="en-GB" sz="1400" b="1" i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a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t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is </a:t>
            </a:r>
            <a:r>
              <a:rPr lang="en-GB" sz="1400" b="1" kern="150" dirty="0" err="1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ageyn</a:t>
            </a:r>
            <a:r>
              <a:rPr lang="en-GB" sz="1400" b="1" kern="15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truþe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of </a:t>
            </a:r>
            <a:r>
              <a:rPr lang="en-GB" sz="1400" kern="150" dirty="0" err="1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þe</a:t>
            </a: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gospel.</a:t>
            </a:r>
          </a:p>
          <a:p>
            <a:pPr>
              <a:lnSpc>
                <a:spcPct val="150000"/>
              </a:lnSpc>
            </a:pPr>
            <a:endParaRPr lang="en-GB" sz="1400" kern="150" dirty="0">
              <a:solidFill>
                <a:schemeClr val="bg2"/>
              </a:solidFill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kern="150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Galatians 2, 182r</a:t>
            </a:r>
            <a:endParaRPr lang="en-GB" sz="1400" kern="150" dirty="0">
              <a:solidFill>
                <a:schemeClr val="bg2"/>
              </a:solidFill>
              <a:effectLst/>
              <a:latin typeface="Segoe UI" panose="020B0502040204020203" pitchFamily="34" charset="0"/>
              <a:ea typeface="Arial Unicode MS" panose="020B0604020202020204" pitchFamily="34" charset="-128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en-GB" sz="1200" kern="150" dirty="0">
              <a:solidFill>
                <a:schemeClr val="bg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98D4762-32A3-C4FF-36FD-8DA7934DB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5248"/>
            <a:ext cx="7374464" cy="51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24709"/>
      </p:ext>
    </p:extLst>
  </p:cSld>
  <p:clrMapOvr>
    <a:masterClrMapping/>
  </p:clrMapOvr>
</p:sld>
</file>

<file path=ppt/theme/theme1.xml><?xml version="1.0" encoding="utf-8"?>
<a:theme xmlns:a="http://schemas.openxmlformats.org/drawingml/2006/main" name="LeafVTI">
  <a:themeElements>
    <a:clrScheme name="Leaf">
      <a:dk1>
        <a:sysClr val="windowText" lastClr="000000"/>
      </a:dk1>
      <a:lt1>
        <a:sysClr val="window" lastClr="FFFFFF"/>
      </a:lt1>
      <a:dk2>
        <a:srgbClr val="732124"/>
      </a:dk2>
      <a:lt2>
        <a:srgbClr val="F0EDE5"/>
      </a:lt2>
      <a:accent1>
        <a:srgbClr val="D34817"/>
      </a:accent1>
      <a:accent2>
        <a:srgbClr val="A68D65"/>
      </a:accent2>
      <a:accent3>
        <a:srgbClr val="728377"/>
      </a:accent3>
      <a:accent4>
        <a:srgbClr val="B4797B"/>
      </a:accent4>
      <a:accent5>
        <a:srgbClr val="CE8439"/>
      </a:accent5>
      <a:accent6>
        <a:srgbClr val="CF3A2A"/>
      </a:accent6>
      <a:hlink>
        <a:srgbClr val="D06853"/>
      </a:hlink>
      <a:folHlink>
        <a:srgbClr val="B67779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2700</TotalTime>
  <Words>1483</Words>
  <Application>Microsoft Macintosh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Next LT Pro Light</vt:lpstr>
      <vt:lpstr>Rockwell Nova Light</vt:lpstr>
      <vt:lpstr>Segoe UI</vt:lpstr>
      <vt:lpstr>Wingdings</vt:lpstr>
      <vt:lpstr>LeafVTI</vt:lpstr>
      <vt:lpstr>‘Into the cumpeny of feythful men’: Galatians, Authority, and The Middle English Declaracion on the Bible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Middle English Declaracion on the Bible: Wycliffite Biblical Scholarship Before the Storm?</dc:title>
  <dc:creator>Hannah Schuhle-Lewis</dc:creator>
  <cp:lastModifiedBy>Hannah Schuhle-Lewis</cp:lastModifiedBy>
  <cp:revision>38</cp:revision>
  <dcterms:created xsi:type="dcterms:W3CDTF">2021-07-05T19:12:26Z</dcterms:created>
  <dcterms:modified xsi:type="dcterms:W3CDTF">2022-09-29T10:01:55Z</dcterms:modified>
</cp:coreProperties>
</file>