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18"/>
  </p:notesMasterIdLst>
  <p:sldIdLst>
    <p:sldId id="256" r:id="rId2"/>
    <p:sldId id="258" r:id="rId3"/>
    <p:sldId id="282" r:id="rId4"/>
    <p:sldId id="266" r:id="rId5"/>
    <p:sldId id="292" r:id="rId6"/>
    <p:sldId id="288" r:id="rId7"/>
    <p:sldId id="289" r:id="rId8"/>
    <p:sldId id="287" r:id="rId9"/>
    <p:sldId id="284" r:id="rId10"/>
    <p:sldId id="283" r:id="rId11"/>
    <p:sldId id="293" r:id="rId12"/>
    <p:sldId id="290" r:id="rId13"/>
    <p:sldId id="286" r:id="rId14"/>
    <p:sldId id="281" r:id="rId15"/>
    <p:sldId id="291" r:id="rId16"/>
    <p:sldId id="27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80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AF1C7-A658-A64D-AEB3-48E7DED5D3FC}" v="30" dt="2022-09-29T10:08:08.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9"/>
  </p:normalViewPr>
  <p:slideViewPr>
    <p:cSldViewPr snapToGrid="0" snapToObjects="1">
      <p:cViewPr>
        <p:scale>
          <a:sx n="100" d="100"/>
          <a:sy n="100" d="100"/>
        </p:scale>
        <p:origin x="100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E736F-A612-B747-946A-4A3E03DDF76B}" type="datetimeFigureOut">
              <a:rPr lang="en-US" smtClean="0"/>
              <a:t>9/28/22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1C0901-8F2F-D04D-ACF0-1E4E1DA7C928}" type="slidenum">
              <a:rPr lang="en-US" smtClean="0"/>
              <a:t>‹#›</a:t>
            </a:fld>
            <a:endParaRPr lang="en-US"/>
          </a:p>
        </p:txBody>
      </p:sp>
    </p:spTree>
    <p:extLst>
      <p:ext uri="{BB962C8B-B14F-4D97-AF65-F5344CB8AC3E}">
        <p14:creationId xmlns:p14="http://schemas.microsoft.com/office/powerpoint/2010/main" val="3401962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3</a:t>
            </a:fld>
            <a:endParaRPr lang="en-US"/>
          </a:p>
        </p:txBody>
      </p:sp>
    </p:spTree>
    <p:extLst>
      <p:ext uri="{BB962C8B-B14F-4D97-AF65-F5344CB8AC3E}">
        <p14:creationId xmlns:p14="http://schemas.microsoft.com/office/powerpoint/2010/main" val="1127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5</a:t>
            </a:fld>
            <a:endParaRPr lang="en-US"/>
          </a:p>
        </p:txBody>
      </p:sp>
    </p:spTree>
    <p:extLst>
      <p:ext uri="{BB962C8B-B14F-4D97-AF65-F5344CB8AC3E}">
        <p14:creationId xmlns:p14="http://schemas.microsoft.com/office/powerpoint/2010/main" val="2382852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9</a:t>
            </a:fld>
            <a:endParaRPr lang="en-US"/>
          </a:p>
        </p:txBody>
      </p:sp>
    </p:spTree>
    <p:extLst>
      <p:ext uri="{BB962C8B-B14F-4D97-AF65-F5344CB8AC3E}">
        <p14:creationId xmlns:p14="http://schemas.microsoft.com/office/powerpoint/2010/main" val="2408786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10</a:t>
            </a:fld>
            <a:endParaRPr lang="en-US"/>
          </a:p>
        </p:txBody>
      </p:sp>
    </p:spTree>
    <p:extLst>
      <p:ext uri="{BB962C8B-B14F-4D97-AF65-F5344CB8AC3E}">
        <p14:creationId xmlns:p14="http://schemas.microsoft.com/office/powerpoint/2010/main" val="2233095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11</a:t>
            </a:fld>
            <a:endParaRPr lang="en-US"/>
          </a:p>
        </p:txBody>
      </p:sp>
    </p:spTree>
    <p:extLst>
      <p:ext uri="{BB962C8B-B14F-4D97-AF65-F5344CB8AC3E}">
        <p14:creationId xmlns:p14="http://schemas.microsoft.com/office/powerpoint/2010/main" val="3408764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C0901-8F2F-D04D-ACF0-1E4E1DA7C928}" type="slidenum">
              <a:rPr lang="en-US" smtClean="0"/>
              <a:t>14</a:t>
            </a:fld>
            <a:endParaRPr lang="en-US"/>
          </a:p>
        </p:txBody>
      </p:sp>
    </p:spTree>
    <p:extLst>
      <p:ext uri="{BB962C8B-B14F-4D97-AF65-F5344CB8AC3E}">
        <p14:creationId xmlns:p14="http://schemas.microsoft.com/office/powerpoint/2010/main" val="855131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504D8CA-ABED-1641-990E-788FDBCD2DB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B2C26-4556-534B-ABA2-BCEBB5EC5326}" type="slidenum">
              <a:rPr lang="en-US" smtClean="0"/>
              <a:t>‹#›</a:t>
            </a:fld>
            <a:endParaRPr 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610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504D8CA-ABED-1641-990E-788FDBCD2DB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101097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GB"/>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504D8CA-ABED-1641-990E-788FDBCD2DB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B2C26-4556-534B-ABA2-BCEBB5EC5326}" type="slidenum">
              <a:rPr lang="en-US" smtClean="0"/>
              <a:t>‹#›</a:t>
            </a:fld>
            <a:endParaRPr 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2618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504D8CA-ABED-1641-990E-788FDBCD2DB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2257496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GB"/>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504D8CA-ABED-1641-990E-788FDBCD2DB8}" type="datetimeFigureOut">
              <a:rPr lang="en-US" smtClean="0"/>
              <a:t>9/28/22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391668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504D8CA-ABED-1641-990E-788FDBCD2DB8}" type="datetimeFigureOut">
              <a:rPr lang="en-US" smtClean="0"/>
              <a:t>9/28/22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1849085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4D8CA-ABED-1641-990E-788FDBCD2DB8}" type="datetimeFigureOut">
              <a:rPr lang="en-US" smtClean="0"/>
              <a:t>9/28/22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172602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GB"/>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504D8CA-ABED-1641-990E-788FDBCD2DB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77332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504D8CA-ABED-1641-990E-788FDBCD2DB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7B2C26-4556-534B-ABA2-BCEBB5EC532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161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504D8CA-ABED-1641-990E-788FDBCD2DB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B2C26-4556-534B-ABA2-BCEBB5EC5326}" type="slidenum">
              <a:rPr lang="en-US" smtClean="0"/>
              <a:t>‹#›</a:t>
            </a:fld>
            <a:endParaRPr lang="en-US"/>
          </a:p>
        </p:txBody>
      </p:sp>
    </p:spTree>
    <p:extLst>
      <p:ext uri="{BB962C8B-B14F-4D97-AF65-F5344CB8AC3E}">
        <p14:creationId xmlns:p14="http://schemas.microsoft.com/office/powerpoint/2010/main" val="416113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GB"/>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504D8CA-ABED-1641-990E-788FDBCD2DB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B2C26-4556-534B-ABA2-BCEBB5EC5326}"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82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504D8CA-ABED-1641-990E-788FDBCD2DB8}" type="datetimeFigureOut">
              <a:rPr lang="en-US" smtClean="0"/>
              <a:t>9/28/22</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D7B2C26-4556-534B-ABA2-BCEBB5EC5326}" type="slidenum">
              <a:rPr lang="en-US" smtClean="0"/>
              <a:t>‹#›</a:t>
            </a:fld>
            <a:endParaRPr 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61543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B1C748-2185-6C88-65E4-88B05DC0E611}"/>
              </a:ext>
            </a:extLst>
          </p:cNvPr>
          <p:cNvPicPr>
            <a:picLocks noChangeAspect="1"/>
          </p:cNvPicPr>
          <p:nvPr/>
        </p:nvPicPr>
        <p:blipFill rotWithShape="1">
          <a:blip r:embed="rId2"/>
          <a:srcRect l="6182" t="22813" r="2909"/>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5FFD1AD6-47DB-4E92-8664-8F8522581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FDD9AF-7945-57AC-35A3-06717AA9AF8C}"/>
              </a:ext>
            </a:extLst>
          </p:cNvPr>
          <p:cNvSpPr>
            <a:spLocks noGrp="1"/>
          </p:cNvSpPr>
          <p:nvPr>
            <p:ph type="ctrTitle"/>
          </p:nvPr>
        </p:nvSpPr>
        <p:spPr>
          <a:xfrm>
            <a:off x="1952726" y="4977464"/>
            <a:ext cx="5795348" cy="1463040"/>
          </a:xfrm>
        </p:spPr>
        <p:txBody>
          <a:bodyPr>
            <a:normAutofit/>
          </a:bodyPr>
          <a:lstStyle/>
          <a:p>
            <a:pPr>
              <a:lnSpc>
                <a:spcPct val="150000"/>
              </a:lnSpc>
              <a:spcBef>
                <a:spcPts val="600"/>
              </a:spcBef>
            </a:pPr>
            <a:r>
              <a:rPr lang="is-IS" sz="2000" cap="small" dirty="0">
                <a:solidFill>
                  <a:schemeClr val="tx1"/>
                </a:solidFill>
                <a:latin typeface="Garamond" panose="02020404030301010803" pitchFamily="18" charset="0"/>
              </a:rPr>
              <a:t>Intertextuality and Suffering in </a:t>
            </a:r>
            <a:br>
              <a:rPr lang="is-IS" sz="2000" cap="small" dirty="0">
                <a:solidFill>
                  <a:schemeClr val="tx1"/>
                </a:solidFill>
                <a:latin typeface="Garamond" panose="02020404030301010803" pitchFamily="18" charset="0"/>
              </a:rPr>
            </a:br>
            <a:r>
              <a:rPr lang="is-IS" sz="2400" i="1" cap="small" dirty="0">
                <a:solidFill>
                  <a:schemeClr val="accent4">
                    <a:lumMod val="75000"/>
                  </a:schemeClr>
                </a:solidFill>
                <a:latin typeface="Garamond" panose="02020404030301010803" pitchFamily="18" charset="0"/>
              </a:rPr>
              <a:t>Andreas saga postola</a:t>
            </a:r>
            <a:r>
              <a:rPr lang="en-GB" sz="2400" i="1" cap="small" dirty="0">
                <a:solidFill>
                  <a:schemeClr val="accent4">
                    <a:lumMod val="75000"/>
                  </a:schemeClr>
                </a:solidFill>
                <a:latin typeface="Garamond" panose="02020404030301010803" pitchFamily="18" charset="0"/>
              </a:rPr>
              <a:t> I</a:t>
            </a:r>
            <a:endParaRPr lang="en-US" sz="2000" cap="small" dirty="0">
              <a:latin typeface="Garamond" panose="02020404030301010803" pitchFamily="18" charset="0"/>
            </a:endParaRPr>
          </a:p>
        </p:txBody>
      </p:sp>
      <p:sp>
        <p:nvSpPr>
          <p:cNvPr id="3" name="Subtitle 2">
            <a:extLst>
              <a:ext uri="{FF2B5EF4-FFF2-40B4-BE49-F238E27FC236}">
                <a16:creationId xmlns:a16="http://schemas.microsoft.com/office/drawing/2014/main" id="{89C3B2DD-BE5B-FF4A-334D-D1963A5C3959}"/>
              </a:ext>
            </a:extLst>
          </p:cNvPr>
          <p:cNvSpPr>
            <a:spLocks noGrp="1"/>
          </p:cNvSpPr>
          <p:nvPr>
            <p:ph type="subTitle" idx="1"/>
          </p:nvPr>
        </p:nvSpPr>
        <p:spPr>
          <a:xfrm>
            <a:off x="8299828" y="5251784"/>
            <a:ext cx="3340418" cy="914400"/>
          </a:xfrm>
          <a:solidFill>
            <a:schemeClr val="accent4">
              <a:lumMod val="40000"/>
              <a:lumOff val="60000"/>
            </a:schemeClr>
          </a:solidFill>
        </p:spPr>
        <p:txBody>
          <a:bodyPr>
            <a:normAutofit/>
          </a:bodyPr>
          <a:lstStyle/>
          <a:p>
            <a:pPr lvl="1" algn="l">
              <a:spcAft>
                <a:spcPts val="1000"/>
              </a:spcAft>
            </a:pPr>
            <a:r>
              <a:rPr lang="en-US" sz="1400" dirty="0">
                <a:latin typeface="Garamond" panose="02020404030301010803" pitchFamily="18" charset="0"/>
              </a:rPr>
              <a:t>Eugenia K. Vorobeva</a:t>
            </a:r>
            <a:br>
              <a:rPr lang="en-US" sz="1400" dirty="0">
                <a:latin typeface="Garamond" panose="02020404030301010803" pitchFamily="18" charset="0"/>
              </a:rPr>
            </a:br>
            <a:r>
              <a:rPr lang="en-US" sz="1400" dirty="0">
                <a:solidFill>
                  <a:schemeClr val="accent1">
                    <a:lumMod val="75000"/>
                  </a:schemeClr>
                </a:solidFill>
                <a:latin typeface="Garamond" panose="02020404030301010803" pitchFamily="18" charset="0"/>
              </a:rPr>
              <a:t>eugenia.vorobeva@jesus.ox.ac.uk</a:t>
            </a:r>
            <a:endParaRPr lang="en-US" sz="1400" dirty="0">
              <a:latin typeface="Garamond" panose="02020404030301010803" pitchFamily="18" charset="0"/>
            </a:endParaRPr>
          </a:p>
          <a:p>
            <a:pPr lvl="1" algn="l"/>
            <a:r>
              <a:rPr lang="en-US" sz="1400" dirty="0">
                <a:solidFill>
                  <a:schemeClr val="tx2">
                    <a:lumMod val="75000"/>
                  </a:schemeClr>
                </a:solidFill>
                <a:latin typeface="Garamond" panose="02020404030301010803" pitchFamily="18" charset="0"/>
              </a:rPr>
              <a:t>Jesus College, Oxford </a:t>
            </a:r>
          </a:p>
        </p:txBody>
      </p:sp>
      <p:cxnSp>
        <p:nvCxnSpPr>
          <p:cNvPr id="12" name="Straight Connector 11">
            <a:extLst>
              <a:ext uri="{FF2B5EF4-FFF2-40B4-BE49-F238E27FC236}">
                <a16:creationId xmlns:a16="http://schemas.microsoft.com/office/drawing/2014/main" id="{BFFDDB48-728D-4A1A-BE30-494474A9E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Oxford University – Medium">
            <a:extLst>
              <a:ext uri="{FF2B5EF4-FFF2-40B4-BE49-F238E27FC236}">
                <a16:creationId xmlns:a16="http://schemas.microsoft.com/office/drawing/2014/main" id="{CD2FACBB-1FB2-1B3B-D334-2D15C8857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45" y="156331"/>
            <a:ext cx="766109" cy="766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697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old, stone&#10;&#10;Description automatically generated">
            <a:extLst>
              <a:ext uri="{FF2B5EF4-FFF2-40B4-BE49-F238E27FC236}">
                <a16:creationId xmlns:a16="http://schemas.microsoft.com/office/drawing/2014/main" id="{0098082F-2C78-CA1C-9B6D-0CC4A85F8DD5}"/>
              </a:ext>
            </a:extLst>
          </p:cNvPr>
          <p:cNvPicPr>
            <a:picLocks noChangeAspect="1"/>
          </p:cNvPicPr>
          <p:nvPr/>
        </p:nvPicPr>
        <p:blipFill rotWithShape="1">
          <a:blip r:embed="rId2">
            <a:grayscl/>
            <a:alphaModFix amt="91000"/>
            <a:extLst>
              <a:ext uri="{BEBA8EAE-BF5A-486C-A8C5-ECC9F3942E4B}">
                <a14:imgProps xmlns:a14="http://schemas.microsoft.com/office/drawing/2010/main">
                  <a14:imgLayer r:embed="rId3">
                    <a14:imgEffect>
                      <a14:backgroundRemoval t="3091" b="95686" l="48636" r="97028">
                        <a14:foregroundMark x1="48636" y1="4336" x2="67957" y2="3024"/>
                        <a14:foregroundMark x1="67957" y1="3024" x2="85987" y2="4336"/>
                        <a14:foregroundMark x1="85987" y1="4336" x2="94023" y2="3847"/>
                        <a14:foregroundMark x1="94023" y1="3847" x2="97550" y2="13142"/>
                        <a14:foregroundMark x1="97550" y1="13142" x2="96309" y2="86146"/>
                        <a14:foregroundMark x1="96309" y1="86146" x2="96864" y2="73983"/>
                        <a14:foregroundMark x1="96864" y1="73983" x2="95868" y2="88192"/>
                        <a14:foregroundMark x1="95868" y1="88192" x2="85154" y2="95041"/>
                        <a14:foregroundMark x1="85154" y1="95041" x2="49482" y2="96980"/>
                        <a14:foregroundMark x1="49263" y1="40610" x2="49322" y2="8472"/>
                        <a14:foregroundMark x1="49248" y1="48388" x2="49253" y2="45981"/>
                        <a14:foregroundMark x1="49235" y1="55242" x2="49248" y2="48588"/>
                        <a14:foregroundMark x1="49322" y1="8472" x2="58452" y2="3247"/>
                        <a14:foregroundMark x1="58452" y1="3247" x2="81480" y2="3113"/>
                        <a14:foregroundMark x1="81480" y1="3113" x2="90691" y2="3247"/>
                        <a14:foregroundMark x1="51037" y1="3669" x2="50188" y2="47854"/>
                        <a14:foregroundMark x1="50188" y1="47854" x2="59513" y2="47543"/>
                        <a14:foregroundMark x1="59513" y1="47543" x2="74833" y2="33111"/>
                        <a14:foregroundMark x1="74833" y1="33111" x2="83309" y2="19235"/>
                        <a14:foregroundMark x1="83309" y1="19235" x2="55300" y2="8205"/>
                        <a14:foregroundMark x1="55300" y1="8205" x2="51560" y2="8472"/>
                        <a14:foregroundMark x1="94121" y1="4114" x2="97207" y2="14966"/>
                        <a14:foregroundMark x1="97207" y1="14966" x2="97028" y2="47854"/>
                        <a14:foregroundMark x1="97028" y1="47854" x2="80042" y2="40783"/>
                        <a14:foregroundMark x1="80042" y1="40783" x2="75339" y2="31666"/>
                        <a14:foregroundMark x1="75339" y1="31666" x2="93092" y2="4759"/>
                        <a14:foregroundMark x1="93092" y1="4759" x2="93778" y2="4336"/>
                        <a14:foregroundMark x1="49845" y1="49900" x2="50351" y2="48388"/>
                        <a14:foregroundMark x1="53438" y1="42918" x2="53438" y2="42918"/>
                        <a14:foregroundMark x1="50531" y1="85879" x2="50874" y2="96175"/>
                        <a14:foregroundMark x1="50874" y1="96175" x2="59007" y2="96798"/>
                        <a14:foregroundMark x1="59007" y1="96798" x2="67794" y2="95908"/>
                        <a14:foregroundMark x1="67794" y1="95908" x2="59546" y2="96798"/>
                        <a14:foregroundMark x1="59546" y1="96798" x2="67614" y2="95264"/>
                        <a14:foregroundMark x1="67614" y1="95264" x2="76743" y2="95264"/>
                        <a14:foregroundMark x1="76743" y1="95264" x2="95427" y2="93084"/>
                        <a14:foregroundMark x1="95427" y1="93084" x2="95247" y2="80921"/>
                        <a14:foregroundMark x1="95247" y1="80921" x2="87947" y2="73026"/>
                        <a14:foregroundMark x1="87947" y1="73026" x2="57292" y2="74494"/>
                        <a14:foregroundMark x1="57292" y1="74494" x2="50727" y2="82833"/>
                        <a14:foregroundMark x1="50727" y1="82833" x2="50351" y2="85457"/>
                        <a14:foregroundMark x1="53275" y1="13053" x2="54124" y2="23349"/>
                        <a14:foregroundMark x1="54124" y1="23349" x2="54124" y2="13231"/>
                        <a14:foregroundMark x1="54124" y1="13231" x2="54810" y2="27574"/>
                        <a14:foregroundMark x1="54810" y1="27574" x2="54810" y2="13609"/>
                        <a14:foregroundMark x1="54810" y1="13609" x2="53618" y2="11319"/>
                        <a14:foregroundMark x1="50188" y1="95708" x2="59138" y2="96998"/>
                        <a14:foregroundMark x1="59138" y1="96998" x2="76613" y2="94396"/>
                        <a14:foregroundMark x1="76613" y1="94396" x2="85187" y2="95486"/>
                        <a14:foregroundMark x1="85187" y1="95486" x2="69672" y2="81788"/>
                        <a14:foregroundMark x1="69672" y1="81788" x2="54859" y2="75117"/>
                        <a14:foregroundMark x1="54859" y1="75117" x2="50188" y2="95708"/>
                        <a14:backgroundMark x1="47950" y1="29842" x2="49502" y2="65822"/>
                        <a14:backgroundMark x1="49502" y1="65822" x2="49257" y2="54058"/>
                        <a14:backgroundMark x1="49257" y1="54058" x2="49159" y2="92484"/>
                        <a14:backgroundMark x1="49159" y1="92484" x2="48130" y2="51212"/>
                        <a14:backgroundMark x1="48979" y1="92217" x2="49322" y2="94819"/>
                        <a14:backgroundMark x1="48473" y1="93084" x2="49322" y2="97665"/>
                        <a14:backgroundMark x1="48636" y1="92439" x2="50008" y2="93084"/>
                        <a14:backgroundMark x1="48636" y1="94174" x2="49322" y2="94619"/>
                        <a14:backgroundMark x1="48636" y1="95041" x2="49159" y2="93529"/>
                        <a14:backgroundMark x1="49159" y1="95264" x2="49322" y2="95041"/>
                        <a14:backgroundMark x1="48979" y1="55793" x2="48816" y2="35379"/>
                        <a14:backgroundMark x1="48816" y1="35379" x2="49159" y2="45986"/>
                        <a14:backgroundMark x1="48979" y1="48388" x2="48979" y2="48588"/>
                        <a14:backgroundMark x1="48636" y1="47298" x2="48979" y2="33333"/>
                        <a14:backgroundMark x1="97207" y1="56882" x2="97550" y2="56660"/>
                        <a14:backgroundMark x1="48816" y1="47298" x2="48816" y2="45986"/>
                        <a14:backgroundMark x1="48979" y1="53836" x2="48979" y2="54481"/>
                        <a14:backgroundMark x1="49159" y1="51657" x2="49159" y2="51657"/>
                        <a14:backgroundMark x1="49159" y1="51657" x2="48979" y2="47298"/>
                        <a14:backgroundMark x1="49845" y1="56438" x2="48979" y2="36202"/>
                        <a14:backgroundMark x1="48979" y1="36202" x2="48979" y2="44452"/>
                        <a14:backgroundMark x1="48293" y1="55348" x2="48636" y2="45764"/>
                        <a14:backgroundMark x1="48636" y1="52079" x2="48979" y2="45986"/>
                        <a14:backgroundMark x1="48130" y1="50789" x2="48979" y2="45541"/>
                      </a14:backgroundRemoval>
                    </a14:imgEffect>
                    <a14:imgEffect>
                      <a14:brightnessContrast bright="8000" contrast="20000"/>
                    </a14:imgEffect>
                  </a14:imgLayer>
                </a14:imgProps>
              </a:ext>
            </a:extLst>
          </a:blip>
          <a:srcRect l="47779" b="2057"/>
          <a:stretch/>
        </p:blipFill>
        <p:spPr>
          <a:xfrm>
            <a:off x="4264465" y="1010618"/>
            <a:ext cx="3276766" cy="4836764"/>
          </a:xfrm>
          <a:prstGeom prst="rect">
            <a:avLst/>
          </a:prstGeom>
        </p:spPr>
      </p:pic>
      <p:sp>
        <p:nvSpPr>
          <p:cNvPr id="10" name="TextBox 9">
            <a:extLst>
              <a:ext uri="{FF2B5EF4-FFF2-40B4-BE49-F238E27FC236}">
                <a16:creationId xmlns:a16="http://schemas.microsoft.com/office/drawing/2014/main" id="{73A09651-8F06-D486-A060-15FAA70D0C49}"/>
              </a:ext>
            </a:extLst>
          </p:cNvPr>
          <p:cNvSpPr txBox="1"/>
          <p:nvPr/>
        </p:nvSpPr>
        <p:spPr>
          <a:xfrm>
            <a:off x="7351319" y="5748392"/>
            <a:ext cx="4112528" cy="907941"/>
          </a:xfrm>
          <a:prstGeom prst="rect">
            <a:avLst/>
          </a:prstGeom>
          <a:noFill/>
        </p:spPr>
        <p:txBody>
          <a:bodyPr wrap="square" rtlCol="0">
            <a:spAutoFit/>
          </a:bodyPr>
          <a:lstStyle/>
          <a:p>
            <a:r>
              <a:rPr lang="is-IS" sz="1200" i="1" dirty="0">
                <a:solidFill>
                  <a:schemeClr val="accent1">
                    <a:lumMod val="75000"/>
                  </a:schemeClr>
                </a:solidFill>
                <a:latin typeface="Garamond" panose="02020404030301010803" pitchFamily="18" charset="0"/>
              </a:rPr>
              <a:t>Andréss saga postula </a:t>
            </a:r>
            <a:r>
              <a:rPr lang="is-IS" sz="1200" dirty="0">
                <a:solidFill>
                  <a:schemeClr val="accent1">
                    <a:lumMod val="75000"/>
                  </a:schemeClr>
                </a:solidFill>
                <a:latin typeface="Garamond" panose="02020404030301010803" pitchFamily="18" charset="0"/>
              </a:rPr>
              <a:t>(Andr</a:t>
            </a:r>
            <a:r>
              <a:rPr lang="is-IS" sz="1200" baseline="30000" dirty="0">
                <a:solidFill>
                  <a:schemeClr val="accent1">
                    <a:lumMod val="75000"/>
                  </a:schemeClr>
                </a:solidFill>
                <a:latin typeface="Garamond" panose="02020404030301010803" pitchFamily="18" charset="0"/>
              </a:rPr>
              <a:t>2</a:t>
            </a:r>
            <a:r>
              <a:rPr lang="is-IS" sz="1200" dirty="0">
                <a:solidFill>
                  <a:schemeClr val="accent1">
                    <a:lumMod val="75000"/>
                  </a:schemeClr>
                </a:solidFill>
                <a:latin typeface="Garamond" panose="02020404030301010803" pitchFamily="18" charset="0"/>
              </a:rPr>
              <a:t>A</a:t>
            </a:r>
            <a:r>
              <a:rPr lang="is-IS" sz="1200" dirty="0">
                <a:solidFill>
                  <a:srgbClr val="55707B"/>
                </a:solidFill>
                <a:latin typeface="Garamond" panose="02020404030301010803" pitchFamily="18" charset="0"/>
              </a:rPr>
              <a:t>)</a:t>
            </a:r>
            <a:r>
              <a:rPr lang="is-IS" sz="1200" dirty="0">
                <a:latin typeface="Garamond" panose="02020404030301010803" pitchFamily="18" charset="0"/>
              </a:rPr>
              <a:t>, </a:t>
            </a:r>
          </a:p>
          <a:p>
            <a:r>
              <a:rPr lang="is-IS" sz="1200" dirty="0">
                <a:latin typeface="Garamond" panose="02020404030301010803" pitchFamily="18" charset="0"/>
              </a:rPr>
              <a:t>in </a:t>
            </a:r>
            <a:r>
              <a:rPr lang="is-IS" sz="1200" dirty="0">
                <a:solidFill>
                  <a:schemeClr val="bg2">
                    <a:lumMod val="25000"/>
                  </a:schemeClr>
                </a:solidFill>
                <a:latin typeface="Garamond" panose="02020404030301010803" pitchFamily="18" charset="0"/>
              </a:rPr>
              <a:t>AM 646 4º, fol. 4r</a:t>
            </a:r>
            <a:endParaRPr lang="en-GB" sz="1050" dirty="0">
              <a:solidFill>
                <a:schemeClr val="bg2">
                  <a:lumMod val="25000"/>
                </a:schemeClr>
              </a:solidFill>
              <a:latin typeface="Garamond" panose="02020404030301010803" pitchFamily="18" charset="0"/>
            </a:endParaRPr>
          </a:p>
          <a:p>
            <a:r>
              <a:rPr lang="en-GB" sz="1100" dirty="0">
                <a:solidFill>
                  <a:srgbClr val="3F494D"/>
                </a:solidFill>
                <a:latin typeface="Garamond" panose="02020404030301010803" pitchFamily="18" charset="0"/>
              </a:rPr>
              <a:t> </a:t>
            </a:r>
          </a:p>
          <a:p>
            <a:endParaRPr lang="en-US" dirty="0">
              <a:solidFill>
                <a:srgbClr val="C00000"/>
              </a:solidFill>
            </a:endParaRPr>
          </a:p>
        </p:txBody>
      </p:sp>
    </p:spTree>
    <p:extLst>
      <p:ext uri="{BB962C8B-B14F-4D97-AF65-F5344CB8AC3E}">
        <p14:creationId xmlns:p14="http://schemas.microsoft.com/office/powerpoint/2010/main" val="4226500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F867D1D0-0429-C146-9BD0-DD504E2AE09F}"/>
              </a:ext>
            </a:extLst>
          </p:cNvPr>
          <p:cNvPicPr>
            <a:picLocks noChangeAspect="1"/>
          </p:cNvPicPr>
          <p:nvPr/>
        </p:nvPicPr>
        <p:blipFill>
          <a:blip r:embed="rId3">
            <a:grayscl/>
          </a:blip>
          <a:stretch>
            <a:fillRect/>
          </a:stretch>
        </p:blipFill>
        <p:spPr>
          <a:xfrm>
            <a:off x="5551427" y="1377205"/>
            <a:ext cx="2884555" cy="4372429"/>
          </a:xfrm>
          <a:prstGeom prst="rect">
            <a:avLst/>
          </a:prstGeom>
        </p:spPr>
      </p:pic>
      <p:sp>
        <p:nvSpPr>
          <p:cNvPr id="8" name="TextBox 7">
            <a:extLst>
              <a:ext uri="{FF2B5EF4-FFF2-40B4-BE49-F238E27FC236}">
                <a16:creationId xmlns:a16="http://schemas.microsoft.com/office/drawing/2014/main" id="{A025FD47-9C18-B747-A283-075958280E08}"/>
              </a:ext>
            </a:extLst>
          </p:cNvPr>
          <p:cNvSpPr txBox="1"/>
          <p:nvPr/>
        </p:nvSpPr>
        <p:spPr>
          <a:xfrm>
            <a:off x="3264811" y="2342531"/>
            <a:ext cx="3377184" cy="646331"/>
          </a:xfrm>
          <a:prstGeom prst="rect">
            <a:avLst/>
          </a:prstGeom>
          <a:noFill/>
        </p:spPr>
        <p:txBody>
          <a:bodyPr wrap="square" rtlCol="0">
            <a:spAutoFit/>
          </a:bodyPr>
          <a:lstStyle/>
          <a:p>
            <a:r>
              <a:rPr lang="en-US" sz="1200" i="1" dirty="0">
                <a:solidFill>
                  <a:schemeClr val="accent1">
                    <a:lumMod val="75000"/>
                  </a:schemeClr>
                </a:solidFill>
                <a:latin typeface="Garamond" panose="02020404030301010803" pitchFamily="18" charset="0"/>
              </a:rPr>
              <a:t>HEILAGRAMANNA SÖGUR</a:t>
            </a:r>
          </a:p>
          <a:p>
            <a:r>
              <a:rPr lang="en-US" sz="1200" dirty="0">
                <a:solidFill>
                  <a:srgbClr val="3F494D"/>
                </a:solidFill>
                <a:latin typeface="Garamond" panose="02020404030301010803" pitchFamily="18" charset="0"/>
              </a:rPr>
              <a:t>Iceland, 1200-1249</a:t>
            </a:r>
            <a:endParaRPr lang="en-US" sz="1200" dirty="0">
              <a:latin typeface="Garamond" panose="02020404030301010803" pitchFamily="18" charset="0"/>
            </a:endParaRPr>
          </a:p>
          <a:p>
            <a:r>
              <a:rPr lang="en-US" sz="1200" dirty="0">
                <a:latin typeface="Garamond" panose="02020404030301010803" pitchFamily="18" charset="0"/>
              </a:rPr>
              <a:t>AM 645 4to</a:t>
            </a:r>
          </a:p>
        </p:txBody>
      </p:sp>
      <p:sp>
        <p:nvSpPr>
          <p:cNvPr id="10" name="TextBox 9">
            <a:extLst>
              <a:ext uri="{FF2B5EF4-FFF2-40B4-BE49-F238E27FC236}">
                <a16:creationId xmlns:a16="http://schemas.microsoft.com/office/drawing/2014/main" id="{5CEBD000-E9FA-B441-96B6-98F67697724D}"/>
              </a:ext>
            </a:extLst>
          </p:cNvPr>
          <p:cNvSpPr txBox="1"/>
          <p:nvPr/>
        </p:nvSpPr>
        <p:spPr>
          <a:xfrm>
            <a:off x="3264811" y="3775705"/>
            <a:ext cx="2615609" cy="954107"/>
          </a:xfrm>
          <a:prstGeom prst="rect">
            <a:avLst/>
          </a:prstGeom>
          <a:noFill/>
        </p:spPr>
        <p:txBody>
          <a:bodyPr wrap="square" rtlCol="0">
            <a:spAutoFit/>
          </a:bodyPr>
          <a:lstStyle/>
          <a:p>
            <a:r>
              <a:rPr lang="en-GB" sz="1200" i="1" dirty="0">
                <a:solidFill>
                  <a:schemeClr val="accent1">
                    <a:lumMod val="75000"/>
                  </a:schemeClr>
                </a:solidFill>
                <a:latin typeface="Garamond" panose="02020404030301010803" pitchFamily="18" charset="0"/>
              </a:rPr>
              <a:t>POSTOLA SÖGUR</a:t>
            </a:r>
          </a:p>
          <a:p>
            <a:r>
              <a:rPr lang="en-GB" sz="1200" dirty="0">
                <a:solidFill>
                  <a:srgbClr val="3F494D"/>
                </a:solidFill>
                <a:latin typeface="Garamond" panose="02020404030301010803" pitchFamily="18" charset="0"/>
              </a:rPr>
              <a:t>Iceland, 1600-1699</a:t>
            </a:r>
            <a:endParaRPr lang="en-US" sz="1200" dirty="0">
              <a:latin typeface="Garamond" panose="02020404030301010803" pitchFamily="18" charset="0"/>
            </a:endParaRPr>
          </a:p>
          <a:p>
            <a:r>
              <a:rPr lang="en-US" sz="1200" dirty="0">
                <a:latin typeface="Garamond" panose="02020404030301010803" pitchFamily="18" charset="0"/>
              </a:rPr>
              <a:t>AM 652/630 4to</a:t>
            </a:r>
          </a:p>
          <a:p>
            <a:endParaRPr lang="en-US" dirty="0"/>
          </a:p>
        </p:txBody>
      </p:sp>
      <p:sp>
        <p:nvSpPr>
          <p:cNvPr id="9" name="TextBox 8">
            <a:extLst>
              <a:ext uri="{FF2B5EF4-FFF2-40B4-BE49-F238E27FC236}">
                <a16:creationId xmlns:a16="http://schemas.microsoft.com/office/drawing/2014/main" id="{9DC93553-B918-F241-8BB3-35BCD3FA6C44}"/>
              </a:ext>
            </a:extLst>
          </p:cNvPr>
          <p:cNvSpPr txBox="1"/>
          <p:nvPr/>
        </p:nvSpPr>
        <p:spPr>
          <a:xfrm>
            <a:off x="978194" y="1108647"/>
            <a:ext cx="3377184" cy="307777"/>
          </a:xfrm>
          <a:prstGeom prst="rect">
            <a:avLst/>
          </a:prstGeom>
          <a:noFill/>
        </p:spPr>
        <p:txBody>
          <a:bodyPr wrap="square" rtlCol="0">
            <a:spAutoFit/>
          </a:bodyPr>
          <a:lstStyle/>
          <a:p>
            <a:r>
              <a:rPr lang="en-US" sz="1400" b="1" dirty="0">
                <a:solidFill>
                  <a:schemeClr val="accent1">
                    <a:lumMod val="60000"/>
                    <a:lumOff val="40000"/>
                  </a:schemeClr>
                </a:solidFill>
                <a:latin typeface="Garamond" panose="02020404030301010803" pitchFamily="18" charset="0"/>
              </a:rPr>
              <a:t>MANUSCRIPTS &amp; PROVENANCE</a:t>
            </a:r>
          </a:p>
        </p:txBody>
      </p:sp>
      <p:sp>
        <p:nvSpPr>
          <p:cNvPr id="18" name="TextBox 17">
            <a:extLst>
              <a:ext uri="{FF2B5EF4-FFF2-40B4-BE49-F238E27FC236}">
                <a16:creationId xmlns:a16="http://schemas.microsoft.com/office/drawing/2014/main" id="{260EC160-7CCD-7745-BFA4-09D26BCF3AA8}"/>
              </a:ext>
            </a:extLst>
          </p:cNvPr>
          <p:cNvSpPr txBox="1"/>
          <p:nvPr/>
        </p:nvSpPr>
        <p:spPr>
          <a:xfrm>
            <a:off x="8589769" y="5196067"/>
            <a:ext cx="3377184" cy="276999"/>
          </a:xfrm>
          <a:prstGeom prst="rect">
            <a:avLst/>
          </a:prstGeom>
          <a:noFill/>
        </p:spPr>
        <p:txBody>
          <a:bodyPr wrap="square" rtlCol="0">
            <a:spAutoFit/>
          </a:bodyPr>
          <a:lstStyle/>
          <a:p>
            <a:r>
              <a:rPr lang="en-US" sz="1200" dirty="0">
                <a:latin typeface="Garamond" panose="02020404030301010803" pitchFamily="18" charset="0"/>
              </a:rPr>
              <a:t>AM 645 4to, f.41r</a:t>
            </a:r>
          </a:p>
        </p:txBody>
      </p:sp>
    </p:spTree>
    <p:extLst>
      <p:ext uri="{BB962C8B-B14F-4D97-AF65-F5344CB8AC3E}">
        <p14:creationId xmlns:p14="http://schemas.microsoft.com/office/powerpoint/2010/main" val="1096576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C93553-B918-F241-8BB3-35BCD3FA6C44}"/>
              </a:ext>
            </a:extLst>
          </p:cNvPr>
          <p:cNvSpPr txBox="1"/>
          <p:nvPr/>
        </p:nvSpPr>
        <p:spPr>
          <a:xfrm>
            <a:off x="1084133" y="981588"/>
            <a:ext cx="3377184" cy="307777"/>
          </a:xfrm>
          <a:prstGeom prst="rect">
            <a:avLst/>
          </a:prstGeom>
          <a:noFill/>
        </p:spPr>
        <p:txBody>
          <a:bodyPr wrap="square" rtlCol="0">
            <a:spAutoFit/>
          </a:bodyPr>
          <a:lstStyle/>
          <a:p>
            <a:r>
              <a:rPr lang="en-US" sz="1400" dirty="0">
                <a:solidFill>
                  <a:schemeClr val="accent1">
                    <a:lumMod val="75000"/>
                  </a:schemeClr>
                </a:solidFill>
                <a:latin typeface="Garamond" panose="02020404030301010803" pitchFamily="18" charset="0"/>
              </a:rPr>
              <a:t>STRUCTURE &amp; SOURCES</a:t>
            </a:r>
          </a:p>
        </p:txBody>
      </p:sp>
      <p:sp>
        <p:nvSpPr>
          <p:cNvPr id="14" name="TextBox 13">
            <a:extLst>
              <a:ext uri="{FF2B5EF4-FFF2-40B4-BE49-F238E27FC236}">
                <a16:creationId xmlns:a16="http://schemas.microsoft.com/office/drawing/2014/main" id="{8B6166F3-EDE6-3549-983B-9AE02F7BA4C4}"/>
              </a:ext>
            </a:extLst>
          </p:cNvPr>
          <p:cNvSpPr txBox="1"/>
          <p:nvPr/>
        </p:nvSpPr>
        <p:spPr>
          <a:xfrm>
            <a:off x="3913083" y="1056443"/>
            <a:ext cx="4477152" cy="4878259"/>
          </a:xfrm>
          <a:prstGeom prst="rect">
            <a:avLst/>
          </a:prstGeom>
          <a:noFill/>
        </p:spPr>
        <p:txBody>
          <a:bodyPr wrap="square">
            <a:spAutoFit/>
          </a:bodyPr>
          <a:lstStyle/>
          <a:p>
            <a:r>
              <a:rPr lang="en-GB" sz="1200" b="1" dirty="0">
                <a:latin typeface="Garamond" panose="02020404030301010803" pitchFamily="18" charset="0"/>
              </a:rPr>
              <a:t>Prologue</a:t>
            </a:r>
          </a:p>
          <a:p>
            <a:endParaRPr lang="en-GB" sz="1200" dirty="0">
              <a:latin typeface="Garamond" panose="02020404030301010803" pitchFamily="18" charset="0"/>
            </a:endParaRPr>
          </a:p>
          <a:p>
            <a:r>
              <a:rPr lang="en-GB" sz="1200" b="1" dirty="0">
                <a:latin typeface="Garamond" panose="02020404030301010803" pitchFamily="18" charset="0"/>
              </a:rPr>
              <a:t>The </a:t>
            </a:r>
            <a:r>
              <a:rPr lang="en-GB" sz="1200" b="1" i="1" dirty="0">
                <a:latin typeface="Garamond" panose="02020404030301010803" pitchFamily="18" charset="0"/>
              </a:rPr>
              <a:t>vita</a:t>
            </a:r>
            <a:r>
              <a:rPr lang="en-GB" sz="1200" b="1" dirty="0">
                <a:latin typeface="Garamond" panose="02020404030301010803" pitchFamily="18" charset="0"/>
              </a:rPr>
              <a:t> section: </a:t>
            </a:r>
          </a:p>
          <a:p>
            <a:r>
              <a:rPr lang="en-GB" sz="1200" b="1" dirty="0">
                <a:solidFill>
                  <a:schemeClr val="accent1">
                    <a:lumMod val="60000"/>
                    <a:lumOff val="40000"/>
                  </a:schemeClr>
                </a:solidFill>
                <a:latin typeface="Garamond" panose="02020404030301010803" pitchFamily="18" charset="0"/>
              </a:rPr>
              <a:t>Andrew and Mathew in </a:t>
            </a:r>
            <a:r>
              <a:rPr lang="en-GB" sz="1200" b="1" dirty="0" err="1">
                <a:solidFill>
                  <a:schemeClr val="accent1">
                    <a:lumMod val="60000"/>
                    <a:lumOff val="40000"/>
                  </a:schemeClr>
                </a:solidFill>
                <a:latin typeface="Garamond" panose="02020404030301010803" pitchFamily="18" charset="0"/>
              </a:rPr>
              <a:t>Mirmidon</a:t>
            </a:r>
            <a:endParaRPr lang="en-GB" sz="1200" b="1" dirty="0">
              <a:solidFill>
                <a:schemeClr val="accent1">
                  <a:lumMod val="60000"/>
                  <a:lumOff val="40000"/>
                </a:schemeClr>
              </a:solidFill>
              <a:latin typeface="Garamond" panose="02020404030301010803" pitchFamily="18" charset="0"/>
            </a:endParaRPr>
          </a:p>
          <a:p>
            <a:r>
              <a:rPr lang="en-GB" sz="1200" dirty="0">
                <a:latin typeface="Garamond" panose="02020404030301010803" pitchFamily="18" charset="0"/>
              </a:rPr>
              <a:t>Andrew cures a blind man</a:t>
            </a:r>
          </a:p>
          <a:p>
            <a:r>
              <a:rPr lang="en-GB" sz="1200" dirty="0">
                <a:latin typeface="Garamond" panose="02020404030301010803" pitchFamily="18" charset="0"/>
              </a:rPr>
              <a:t>Andrew rescues </a:t>
            </a:r>
            <a:r>
              <a:rPr lang="en-GB" sz="1200" dirty="0" err="1">
                <a:latin typeface="Garamond" panose="02020404030301010803" pitchFamily="18" charset="0"/>
              </a:rPr>
              <a:t>Sostratus</a:t>
            </a:r>
            <a:r>
              <a:rPr lang="en-GB" sz="1200" dirty="0">
                <a:latin typeface="Garamond" panose="02020404030301010803" pitchFamily="18" charset="0"/>
              </a:rPr>
              <a:t> from the incestuous urges of his mother</a:t>
            </a:r>
          </a:p>
          <a:p>
            <a:r>
              <a:rPr lang="en-GB" sz="1200" dirty="0">
                <a:latin typeface="Garamond" panose="02020404030301010803" pitchFamily="18" charset="0"/>
              </a:rPr>
              <a:t>Andrew cures a family of uncleanliness</a:t>
            </a:r>
          </a:p>
          <a:p>
            <a:r>
              <a:rPr lang="en-GB" sz="1200" dirty="0">
                <a:latin typeface="Garamond" panose="02020404030301010803" pitchFamily="18" charset="0"/>
              </a:rPr>
              <a:t>Andrew expels seven demons from </a:t>
            </a:r>
            <a:r>
              <a:rPr lang="en-GB" sz="1200" dirty="0" err="1">
                <a:latin typeface="Garamond" panose="02020404030301010803" pitchFamily="18" charset="0"/>
              </a:rPr>
              <a:t>Nicea</a:t>
            </a:r>
            <a:endParaRPr lang="en-GB" sz="1200" dirty="0">
              <a:latin typeface="Garamond" panose="02020404030301010803" pitchFamily="18" charset="0"/>
            </a:endParaRPr>
          </a:p>
          <a:p>
            <a:r>
              <a:rPr lang="en-GB" sz="1200" dirty="0">
                <a:latin typeface="Garamond" panose="02020404030301010803" pitchFamily="18" charset="0"/>
              </a:rPr>
              <a:t>Andrew calms both a storm at sea and a troop of belligerent soldiers</a:t>
            </a:r>
          </a:p>
          <a:p>
            <a:r>
              <a:rPr lang="en-GB" sz="1200" dirty="0">
                <a:latin typeface="Garamond" panose="02020404030301010803" pitchFamily="18" charset="0"/>
              </a:rPr>
              <a:t>Andrew prevents an incestuous union and preaches at sea </a:t>
            </a:r>
          </a:p>
          <a:p>
            <a:r>
              <a:rPr lang="en-GB" sz="1200" dirty="0">
                <a:latin typeface="Garamond" panose="02020404030301010803" pitchFamily="18" charset="0"/>
              </a:rPr>
              <a:t>Andrew converts and protects a noble youth </a:t>
            </a:r>
          </a:p>
          <a:p>
            <a:r>
              <a:rPr lang="en-GB" sz="1200" dirty="0">
                <a:latin typeface="Garamond" panose="02020404030301010803" pitchFamily="18" charset="0"/>
              </a:rPr>
              <a:t>Andrew cures a sick boy</a:t>
            </a:r>
          </a:p>
          <a:p>
            <a:r>
              <a:rPr lang="en-GB" sz="1200" dirty="0">
                <a:latin typeface="Garamond" panose="02020404030301010803" pitchFamily="18" charset="0"/>
              </a:rPr>
              <a:t>Andrew resurrects a boy </a:t>
            </a:r>
          </a:p>
          <a:p>
            <a:r>
              <a:rPr lang="en-GB" sz="1200" dirty="0">
                <a:latin typeface="Garamond" panose="02020404030301010803" pitchFamily="18" charset="0"/>
              </a:rPr>
              <a:t>Andrew makes Medias free captives and cures his son</a:t>
            </a:r>
          </a:p>
          <a:p>
            <a:r>
              <a:rPr lang="en-GB" sz="1200" dirty="0">
                <a:latin typeface="Garamond" panose="02020404030301010803" pitchFamily="18" charset="0"/>
              </a:rPr>
              <a:t>Andrew cures an Egyptian boy </a:t>
            </a:r>
          </a:p>
          <a:p>
            <a:r>
              <a:rPr lang="en-GB" sz="1200" dirty="0">
                <a:latin typeface="Garamond" panose="02020404030301010803" pitchFamily="18" charset="0"/>
              </a:rPr>
              <a:t>Andrew cures a boy killed by demons</a:t>
            </a:r>
          </a:p>
          <a:p>
            <a:r>
              <a:rPr lang="en-GB" sz="1200" dirty="0">
                <a:latin typeface="Garamond" panose="02020404030301010803" pitchFamily="18" charset="0"/>
              </a:rPr>
              <a:t>Andrew resurrects forty drowned youths</a:t>
            </a:r>
          </a:p>
          <a:p>
            <a:endParaRPr lang="en-GB" sz="1200" dirty="0">
              <a:latin typeface="Garamond" panose="02020404030301010803" pitchFamily="18" charset="0"/>
            </a:endParaRPr>
          </a:p>
          <a:p>
            <a:r>
              <a:rPr lang="en-GB" sz="1200" b="1" dirty="0">
                <a:latin typeface="Garamond" panose="02020404030301010803" pitchFamily="18" charset="0"/>
              </a:rPr>
              <a:t>The transition from </a:t>
            </a:r>
            <a:r>
              <a:rPr lang="en-GB" sz="1200" b="1" i="1" dirty="0">
                <a:latin typeface="Garamond" panose="02020404030301010803" pitchFamily="18" charset="0"/>
              </a:rPr>
              <a:t>vita</a:t>
            </a:r>
            <a:r>
              <a:rPr lang="en-GB" sz="1200" b="1" dirty="0">
                <a:latin typeface="Garamond" panose="02020404030301010803" pitchFamily="18" charset="0"/>
              </a:rPr>
              <a:t> to </a:t>
            </a:r>
            <a:r>
              <a:rPr lang="en-GB" sz="1200" b="1" i="1" dirty="0" err="1">
                <a:latin typeface="Garamond" panose="02020404030301010803" pitchFamily="18" charset="0"/>
              </a:rPr>
              <a:t>passio</a:t>
            </a:r>
            <a:r>
              <a:rPr lang="en-GB" sz="1200" b="1" dirty="0">
                <a:latin typeface="Garamond" panose="02020404030301010803" pitchFamily="18" charset="0"/>
              </a:rPr>
              <a:t>: </a:t>
            </a:r>
          </a:p>
          <a:p>
            <a:r>
              <a:rPr lang="en-GB" sz="1200" dirty="0">
                <a:latin typeface="Garamond" panose="02020404030301010803" pitchFamily="18" charset="0"/>
              </a:rPr>
              <a:t>The miracle of the cure of Proconsul </a:t>
            </a:r>
            <a:r>
              <a:rPr lang="en-GB" sz="1200" dirty="0" err="1">
                <a:latin typeface="Garamond" panose="02020404030301010803" pitchFamily="18" charset="0"/>
              </a:rPr>
              <a:t>Egeas</a:t>
            </a:r>
            <a:r>
              <a:rPr lang="en-GB" sz="1200" dirty="0">
                <a:latin typeface="Garamond" panose="02020404030301010803" pitchFamily="18" charset="0"/>
              </a:rPr>
              <a:t>’ sick wife </a:t>
            </a:r>
            <a:r>
              <a:rPr lang="en-GB" sz="1200" dirty="0" err="1">
                <a:latin typeface="Garamond" panose="02020404030301010803" pitchFamily="18" charset="0"/>
              </a:rPr>
              <a:t>Maximilla</a:t>
            </a:r>
            <a:endParaRPr lang="en-GB" sz="1200" dirty="0">
              <a:latin typeface="Garamond" panose="02020404030301010803" pitchFamily="18" charset="0"/>
            </a:endParaRPr>
          </a:p>
          <a:p>
            <a:endParaRPr lang="en-GB" sz="1200" b="1" dirty="0">
              <a:latin typeface="Garamond" panose="02020404030301010803" pitchFamily="18" charset="0"/>
            </a:endParaRPr>
          </a:p>
          <a:p>
            <a:endParaRPr lang="en-GB" sz="1200" dirty="0">
              <a:latin typeface="Garamond" panose="02020404030301010803" pitchFamily="18" charset="0"/>
            </a:endParaRPr>
          </a:p>
          <a:p>
            <a:r>
              <a:rPr lang="en-GB" sz="1200" b="1" dirty="0">
                <a:latin typeface="Garamond" panose="02020404030301010803" pitchFamily="18" charset="0"/>
              </a:rPr>
              <a:t>The </a:t>
            </a:r>
            <a:r>
              <a:rPr lang="en-GB" sz="1200" b="1" i="1" dirty="0" err="1">
                <a:latin typeface="Garamond" panose="02020404030301010803" pitchFamily="18" charset="0"/>
              </a:rPr>
              <a:t>passio</a:t>
            </a:r>
            <a:r>
              <a:rPr lang="en-GB" sz="1200" b="1" i="1" dirty="0">
                <a:latin typeface="Garamond" panose="02020404030301010803" pitchFamily="18" charset="0"/>
              </a:rPr>
              <a:t> </a:t>
            </a:r>
            <a:r>
              <a:rPr lang="en-GB" sz="1200" b="1" dirty="0">
                <a:latin typeface="Garamond" panose="02020404030301010803" pitchFamily="18" charset="0"/>
              </a:rPr>
              <a:t>section: </a:t>
            </a:r>
          </a:p>
          <a:p>
            <a:r>
              <a:rPr lang="en-GB" sz="1200" dirty="0">
                <a:latin typeface="Garamond" panose="02020404030301010803" pitchFamily="18" charset="0"/>
              </a:rPr>
              <a:t>Andrew's interrogation by </a:t>
            </a:r>
            <a:r>
              <a:rPr lang="en-GB" sz="1200" dirty="0" err="1">
                <a:latin typeface="Garamond" panose="02020404030301010803" pitchFamily="18" charset="0"/>
              </a:rPr>
              <a:t>Egeas</a:t>
            </a:r>
            <a:r>
              <a:rPr lang="en-GB" sz="1200" dirty="0">
                <a:latin typeface="Garamond" panose="02020404030301010803" pitchFamily="18" charset="0"/>
              </a:rPr>
              <a:t> </a:t>
            </a:r>
          </a:p>
          <a:p>
            <a:r>
              <a:rPr lang="en-GB" sz="1200" b="1" dirty="0">
                <a:solidFill>
                  <a:schemeClr val="accent1">
                    <a:lumMod val="75000"/>
                  </a:schemeClr>
                </a:solidFill>
                <a:latin typeface="Garamond" panose="02020404030301010803" pitchFamily="18" charset="0"/>
              </a:rPr>
              <a:t>Andrew’s martyrdom and burial </a:t>
            </a:r>
          </a:p>
          <a:p>
            <a:r>
              <a:rPr lang="en-GB" sz="1200" dirty="0">
                <a:latin typeface="Garamond" panose="02020404030301010803" pitchFamily="18" charset="0"/>
              </a:rPr>
              <a:t>The miracle of the manna and oil at Andrew’s tomb</a:t>
            </a:r>
          </a:p>
        </p:txBody>
      </p:sp>
      <p:sp>
        <p:nvSpPr>
          <p:cNvPr id="17" name="Rectangle 16">
            <a:extLst>
              <a:ext uri="{FF2B5EF4-FFF2-40B4-BE49-F238E27FC236}">
                <a16:creationId xmlns:a16="http://schemas.microsoft.com/office/drawing/2014/main" id="{A2AD5B04-3AC0-0846-B3EE-15DF9F636CB1}"/>
              </a:ext>
            </a:extLst>
          </p:cNvPr>
          <p:cNvSpPr/>
          <p:nvPr/>
        </p:nvSpPr>
        <p:spPr>
          <a:xfrm>
            <a:off x="8390236" y="1496262"/>
            <a:ext cx="2450163" cy="3413051"/>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1693088E-7F49-304A-9E46-C13E98CDFFB9}"/>
              </a:ext>
            </a:extLst>
          </p:cNvPr>
          <p:cNvSpPr txBox="1"/>
          <p:nvPr/>
        </p:nvSpPr>
        <p:spPr>
          <a:xfrm>
            <a:off x="8577658" y="2867213"/>
            <a:ext cx="2075315" cy="646331"/>
          </a:xfrm>
          <a:prstGeom prst="rect">
            <a:avLst/>
          </a:prstGeom>
          <a:noFill/>
        </p:spPr>
        <p:txBody>
          <a:bodyPr wrap="square">
            <a:spAutoFit/>
          </a:bodyPr>
          <a:lstStyle/>
          <a:p>
            <a:pPr algn="ctr"/>
            <a:r>
              <a:rPr lang="en-GB" sz="1200" i="1" dirty="0">
                <a:solidFill>
                  <a:schemeClr val="accent1">
                    <a:lumMod val="60000"/>
                    <a:lumOff val="40000"/>
                  </a:schemeClr>
                </a:solidFill>
                <a:effectLst/>
                <a:latin typeface="Garamond" panose="02020404030301010803" pitchFamily="18" charset="0"/>
                <a:ea typeface="Calibri" panose="020F0502020204030204" pitchFamily="34" charset="0"/>
                <a:cs typeface="Times New Roman" panose="02020603050405020304" pitchFamily="18" charset="0"/>
              </a:rPr>
              <a:t>De gestis beati Andreae Apostoli, </a:t>
            </a:r>
          </a:p>
          <a:p>
            <a:pPr algn="ctr"/>
            <a:r>
              <a:rPr lang="en-GB" sz="1200" dirty="0">
                <a:effectLst/>
                <a:latin typeface="Garamond" panose="02020404030301010803" pitchFamily="18" charset="0"/>
                <a:ea typeface="Calibri" panose="020F0502020204030204" pitchFamily="34" charset="0"/>
                <a:cs typeface="Times New Roman" panose="02020603050405020304" pitchFamily="18" charset="0"/>
              </a:rPr>
              <a:t>in</a:t>
            </a:r>
            <a:r>
              <a:rPr lang="en-GB" sz="1200" dirty="0">
                <a:solidFill>
                  <a:schemeClr val="accent1">
                    <a:lumMod val="60000"/>
                    <a:lumOff val="40000"/>
                  </a:schemeClr>
                </a:solidFill>
                <a:effectLst/>
                <a:latin typeface="Garamond" panose="02020404030301010803" pitchFamily="18" charset="0"/>
                <a:ea typeface="Calibri" panose="020F0502020204030204" pitchFamily="34" charset="0"/>
                <a:cs typeface="Times New Roman" panose="02020603050405020304" pitchFamily="18" charset="0"/>
              </a:rPr>
              <a:t> Pseudo-Abdias, </a:t>
            </a:r>
            <a:r>
              <a:rPr lang="en-GB" sz="1200" dirty="0">
                <a:solidFill>
                  <a:schemeClr val="accent1">
                    <a:lumMod val="60000"/>
                    <a:lumOff val="40000"/>
                  </a:schemeClr>
                </a:solidFill>
                <a:latin typeface="Garamond" panose="02020404030301010803" pitchFamily="18" charset="0"/>
                <a:ea typeface="Calibri" panose="020F0502020204030204" pitchFamily="34" charset="0"/>
                <a:cs typeface="Times New Roman" panose="02020603050405020304" pitchFamily="18" charset="0"/>
              </a:rPr>
              <a:t> </a:t>
            </a:r>
            <a:r>
              <a:rPr lang="en-GB" sz="1200" i="1" dirty="0">
                <a:solidFill>
                  <a:schemeClr val="accent1">
                    <a:lumMod val="60000"/>
                    <a:lumOff val="40000"/>
                  </a:schemeClr>
                </a:solidFill>
                <a:latin typeface="Garamond" panose="02020404030301010803" pitchFamily="18" charset="0"/>
                <a:ea typeface="Calibri" panose="020F0502020204030204" pitchFamily="34" charset="0"/>
                <a:cs typeface="Times New Roman" panose="02020603050405020304" pitchFamily="18" charset="0"/>
              </a:rPr>
              <a:t>Historica Apostolica</a:t>
            </a:r>
            <a:r>
              <a:rPr lang="en-GB" sz="1200" dirty="0">
                <a:solidFill>
                  <a:schemeClr val="accent1">
                    <a:lumMod val="60000"/>
                    <a:lumOff val="40000"/>
                  </a:schemeClr>
                </a:solidFill>
                <a:latin typeface="Garamond" panose="02020404030301010803" pitchFamily="18" charset="0"/>
              </a:rPr>
              <a:t> , III</a:t>
            </a:r>
            <a:endParaRPr lang="en-GB" sz="1200" dirty="0">
              <a:solidFill>
                <a:schemeClr val="accent1">
                  <a:lumMod val="60000"/>
                  <a:lumOff val="40000"/>
                </a:schemeClr>
              </a:solidFill>
              <a:latin typeface="Garamond" panose="02020404030301010803"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6537D44D-FB59-974F-991C-F1215FA501C2}"/>
              </a:ext>
            </a:extLst>
          </p:cNvPr>
          <p:cNvSpPr/>
          <p:nvPr/>
        </p:nvSpPr>
        <p:spPr>
          <a:xfrm>
            <a:off x="1084133" y="5076886"/>
            <a:ext cx="2450165" cy="831031"/>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8D17CC2E-DC59-A547-8BA2-DD57AE7823D8}"/>
              </a:ext>
            </a:extLst>
          </p:cNvPr>
          <p:cNvSpPr txBox="1"/>
          <p:nvPr/>
        </p:nvSpPr>
        <p:spPr>
          <a:xfrm>
            <a:off x="1351603" y="5294458"/>
            <a:ext cx="2100081" cy="276999"/>
          </a:xfrm>
          <a:prstGeom prst="rect">
            <a:avLst/>
          </a:prstGeom>
          <a:noFill/>
        </p:spPr>
        <p:txBody>
          <a:bodyPr wrap="square">
            <a:spAutoFit/>
          </a:bodyPr>
          <a:lstStyle/>
          <a:p>
            <a:r>
              <a:rPr lang="en-GB" sz="1200" i="1" dirty="0" err="1">
                <a:solidFill>
                  <a:schemeClr val="accent1">
                    <a:lumMod val="75000"/>
                  </a:schemeClr>
                </a:solidFill>
                <a:latin typeface="Garamond" panose="02020404030301010803" pitchFamily="18" charset="0"/>
              </a:rPr>
              <a:t>Passio</a:t>
            </a:r>
            <a:r>
              <a:rPr lang="en-GB" sz="1200" i="1" dirty="0">
                <a:solidFill>
                  <a:schemeClr val="accent1">
                    <a:lumMod val="75000"/>
                  </a:schemeClr>
                </a:solidFill>
                <a:latin typeface="Garamond" panose="02020404030301010803" pitchFamily="18" charset="0"/>
              </a:rPr>
              <a:t> Sancti Andreae Apostoli</a:t>
            </a:r>
            <a:endParaRPr lang="en-US" sz="1200" dirty="0">
              <a:solidFill>
                <a:schemeClr val="accent1">
                  <a:lumMod val="75000"/>
                </a:schemeClr>
              </a:solidFill>
              <a:latin typeface="Garamond" panose="02020404030301010803" pitchFamily="18" charset="0"/>
            </a:endParaRPr>
          </a:p>
        </p:txBody>
      </p:sp>
      <p:sp>
        <p:nvSpPr>
          <p:cNvPr id="20" name="Rectangle 19">
            <a:extLst>
              <a:ext uri="{FF2B5EF4-FFF2-40B4-BE49-F238E27FC236}">
                <a16:creationId xmlns:a16="http://schemas.microsoft.com/office/drawing/2014/main" id="{1B19E53E-BB50-B643-A386-9FB6C8E80DFF}"/>
              </a:ext>
            </a:extLst>
          </p:cNvPr>
          <p:cNvSpPr/>
          <p:nvPr/>
        </p:nvSpPr>
        <p:spPr>
          <a:xfrm>
            <a:off x="1084132" y="965343"/>
            <a:ext cx="2450165" cy="331301"/>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4B855982-73C2-F9DF-EAC9-35A2410841F1}"/>
              </a:ext>
            </a:extLst>
          </p:cNvPr>
          <p:cNvPicPr>
            <a:picLocks noChangeAspect="1"/>
          </p:cNvPicPr>
          <p:nvPr/>
        </p:nvPicPr>
        <p:blipFill rotWithShape="1">
          <a:blip r:embed="rId2">
            <a:alphaModFix amt="45000"/>
          </a:blip>
          <a:srcRect l="19123" t="22813" r="45905"/>
          <a:stretch/>
        </p:blipFill>
        <p:spPr>
          <a:xfrm>
            <a:off x="1084134" y="1502077"/>
            <a:ext cx="2450163" cy="3410164"/>
          </a:xfrm>
          <a:prstGeom prst="rect">
            <a:avLst/>
          </a:prstGeom>
        </p:spPr>
      </p:pic>
      <p:pic>
        <p:nvPicPr>
          <p:cNvPr id="11" name="Picture 10">
            <a:extLst>
              <a:ext uri="{FF2B5EF4-FFF2-40B4-BE49-F238E27FC236}">
                <a16:creationId xmlns:a16="http://schemas.microsoft.com/office/drawing/2014/main" id="{739FFA42-39F9-39F4-1B67-058A41B326B2}"/>
              </a:ext>
            </a:extLst>
          </p:cNvPr>
          <p:cNvPicPr>
            <a:picLocks noChangeAspect="1"/>
          </p:cNvPicPr>
          <p:nvPr/>
        </p:nvPicPr>
        <p:blipFill rotWithShape="1">
          <a:blip r:embed="rId2">
            <a:alphaModFix amt="39000"/>
          </a:blip>
          <a:srcRect l="19123" t="81085" r="45905"/>
          <a:stretch/>
        </p:blipFill>
        <p:spPr>
          <a:xfrm>
            <a:off x="8390233" y="5076886"/>
            <a:ext cx="2450163" cy="835673"/>
          </a:xfrm>
          <a:prstGeom prst="rect">
            <a:avLst/>
          </a:prstGeom>
        </p:spPr>
      </p:pic>
      <p:pic>
        <p:nvPicPr>
          <p:cNvPr id="12" name="Picture 11">
            <a:extLst>
              <a:ext uri="{FF2B5EF4-FFF2-40B4-BE49-F238E27FC236}">
                <a16:creationId xmlns:a16="http://schemas.microsoft.com/office/drawing/2014/main" id="{8C8813A2-5B08-BF59-18C0-6983FBF571D8}"/>
              </a:ext>
            </a:extLst>
          </p:cNvPr>
          <p:cNvPicPr>
            <a:picLocks noChangeAspect="1"/>
          </p:cNvPicPr>
          <p:nvPr/>
        </p:nvPicPr>
        <p:blipFill rotWithShape="1">
          <a:blip r:embed="rId2">
            <a:alphaModFix amt="60000"/>
          </a:blip>
          <a:srcRect l="19123" t="22813" r="45905" b="70220"/>
          <a:stretch/>
        </p:blipFill>
        <p:spPr>
          <a:xfrm>
            <a:off x="8390233" y="977106"/>
            <a:ext cx="2450163" cy="307777"/>
          </a:xfrm>
          <a:prstGeom prst="rect">
            <a:avLst/>
          </a:prstGeom>
        </p:spPr>
      </p:pic>
      <p:pic>
        <p:nvPicPr>
          <p:cNvPr id="18" name="Picture 17">
            <a:extLst>
              <a:ext uri="{FF2B5EF4-FFF2-40B4-BE49-F238E27FC236}">
                <a16:creationId xmlns:a16="http://schemas.microsoft.com/office/drawing/2014/main" id="{663F255D-1C2F-15CF-BD72-DDA64632E88D}"/>
              </a:ext>
            </a:extLst>
          </p:cNvPr>
          <p:cNvPicPr>
            <a:picLocks noChangeAspect="1"/>
          </p:cNvPicPr>
          <p:nvPr/>
        </p:nvPicPr>
        <p:blipFill rotWithShape="1">
          <a:blip r:embed="rId2">
            <a:alphaModFix amt="39000"/>
          </a:blip>
          <a:srcRect l="19123" t="22813" r="45905" b="70220"/>
          <a:stretch/>
        </p:blipFill>
        <p:spPr>
          <a:xfrm>
            <a:off x="8378662" y="977104"/>
            <a:ext cx="2450163" cy="307777"/>
          </a:xfrm>
          <a:prstGeom prst="rect">
            <a:avLst/>
          </a:prstGeom>
        </p:spPr>
      </p:pic>
    </p:spTree>
    <p:extLst>
      <p:ext uri="{BB962C8B-B14F-4D97-AF65-F5344CB8AC3E}">
        <p14:creationId xmlns:p14="http://schemas.microsoft.com/office/powerpoint/2010/main" val="231750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84AFC5E-FA15-F280-91EB-8F9D22A1973D}"/>
              </a:ext>
            </a:extLst>
          </p:cNvPr>
          <p:cNvPicPr>
            <a:picLocks noChangeAspect="1"/>
          </p:cNvPicPr>
          <p:nvPr/>
        </p:nvPicPr>
        <p:blipFill rotWithShape="1">
          <a:blip r:embed="rId3">
            <a:alphaModFix amt="20000"/>
          </a:blip>
          <a:srcRect l="12796" t="29750" r="9524" b="9423"/>
          <a:stretch/>
        </p:blipFill>
        <p:spPr>
          <a:xfrm>
            <a:off x="934264" y="751414"/>
            <a:ext cx="10323471" cy="5355172"/>
          </a:xfrm>
          <a:prstGeom prst="rect">
            <a:avLst/>
          </a:prstGeom>
        </p:spPr>
      </p:pic>
      <p:sp>
        <p:nvSpPr>
          <p:cNvPr id="10" name="TextBox 9">
            <a:extLst>
              <a:ext uri="{FF2B5EF4-FFF2-40B4-BE49-F238E27FC236}">
                <a16:creationId xmlns:a16="http://schemas.microsoft.com/office/drawing/2014/main" id="{59CE06C3-2766-308F-9FDF-4A8D17572243}"/>
              </a:ext>
            </a:extLst>
          </p:cNvPr>
          <p:cNvSpPr txBox="1"/>
          <p:nvPr/>
        </p:nvSpPr>
        <p:spPr>
          <a:xfrm>
            <a:off x="2411429" y="751414"/>
            <a:ext cx="7369140" cy="5555688"/>
          </a:xfrm>
          <a:prstGeom prst="rect">
            <a:avLst/>
          </a:prstGeom>
          <a:noFill/>
        </p:spPr>
        <p:txBody>
          <a:bodyPr wrap="square">
            <a:spAutoFit/>
          </a:bodyPr>
          <a:lstStyle/>
          <a:p>
            <a:pPr>
              <a:lnSpc>
                <a:spcPct val="150000"/>
              </a:lnSpc>
            </a:pPr>
            <a:r>
              <a:rPr lang="is-IS" sz="1400" dirty="0">
                <a:latin typeface="Garamond" panose="02020404030301010803" pitchFamily="18" charset="0"/>
              </a:rPr>
              <a:t>En er Andreas postoli sa Mattheum postola þar inni með oðrum bandingium, þeim er þeir borgarmenn hofðu i pislum fyrir guðs nafni, þa </a:t>
            </a:r>
            <a:r>
              <a:rPr lang="is-IS" sz="1400" b="1" dirty="0">
                <a:latin typeface="Garamond" panose="02020404030301010803" pitchFamily="18" charset="0"/>
              </a:rPr>
              <a:t>gret hann beiskliga</a:t>
            </a:r>
            <a:r>
              <a:rPr lang="is-IS" sz="1400" dirty="0">
                <a:latin typeface="Garamond" panose="02020404030301010803" pitchFamily="18" charset="0"/>
              </a:rPr>
              <a:t> ok bað til guðs ok mælti: „[…].“ En þegar er hann hafði lokit bøn sinni, þa skalf myrkvastofan, ok þvi næst skein lios mikit i myrkvastofuna af himni. Þa tok Mattheus postoli sion sina, ok fellu af honum iarnrekendrnar, er hann var bundinn með, ok allir þeir er bundnir voru, slitnuðu bondin af þeim, ok urðu þeir lausir, ok lofuðu allir guð ok mælltu: „Mikill er guð, sa er helgir postolar boða.“ Siðan leiddi Andreas postoli þa menn alla or myrkvastofunni, ok let hvern fara til sins heraðs. </a:t>
            </a:r>
            <a:r>
              <a:rPr lang="is-IS" sz="1400" b="1" dirty="0">
                <a:latin typeface="Garamond" panose="02020404030301010803" pitchFamily="18" charset="0"/>
              </a:rPr>
              <a:t>Þa varð fagnaðarfundr mikill</a:t>
            </a:r>
            <a:r>
              <a:rPr lang="is-IS" sz="1400" dirty="0">
                <a:latin typeface="Garamond" panose="02020404030301010803" pitchFamily="18" charset="0"/>
              </a:rPr>
              <a:t> með þeim postolum, [...].</a:t>
            </a:r>
          </a:p>
          <a:p>
            <a:pPr>
              <a:lnSpc>
                <a:spcPct val="150000"/>
              </a:lnSpc>
            </a:pPr>
            <a:endParaRPr lang="is-IS" sz="1400" dirty="0">
              <a:latin typeface="Garamond" panose="02020404030301010803" pitchFamily="18" charset="0"/>
            </a:endParaRPr>
          </a:p>
          <a:p>
            <a:pPr>
              <a:lnSpc>
                <a:spcPct val="150000"/>
              </a:lnSpc>
            </a:pPr>
            <a:r>
              <a:rPr lang="en-GB" sz="14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“And when Andrew the apostle saw Matthew the apostle therein with other captives, those who endured tortures for the name of god, then he wept bitterly, and called out to god, and said: “[…].” And as soon as he finished his prayer, the prison trembled, and then, next, a great light from heaven shone in the prison. Then Matthew the apostle recovered his sight, and the iron fetters with which he was bound fell from him, and all those who were bound</a:t>
            </a:r>
            <a:r>
              <a:rPr lang="en-US" sz="14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broke free from their bonds, and they became free, and all praised god and said: “Great is god, whom the saintly apostles preach.” Then Andrew the apostle led all those men out of the prison and bade each of them go to their provinces. Then there was a great joyful-meeting between the apostles,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en-GB" sz="1400" dirty="0">
              <a:latin typeface="Garamond" panose="02020404030301010803" pitchFamily="18" charset="0"/>
            </a:endParaRPr>
          </a:p>
        </p:txBody>
      </p:sp>
    </p:spTree>
    <p:extLst>
      <p:ext uri="{BB962C8B-B14F-4D97-AF65-F5344CB8AC3E}">
        <p14:creationId xmlns:p14="http://schemas.microsoft.com/office/powerpoint/2010/main" val="3905315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6FDC30-57E8-8333-B753-31E788CA329E}"/>
              </a:ext>
            </a:extLst>
          </p:cNvPr>
          <p:cNvSpPr>
            <a:spLocks noGrp="1"/>
          </p:cNvSpPr>
          <p:nvPr>
            <p:ph idx="1"/>
          </p:nvPr>
        </p:nvSpPr>
        <p:spPr>
          <a:xfrm>
            <a:off x="1816100" y="1555900"/>
            <a:ext cx="7488936" cy="4902200"/>
          </a:xfrm>
        </p:spPr>
        <p:txBody>
          <a:bodyPr>
            <a:normAutofit/>
          </a:bodyPr>
          <a:lstStyle/>
          <a:p>
            <a:pPr marL="457200">
              <a:lnSpc>
                <a:spcPct val="150000"/>
              </a:lnSpc>
            </a:pPr>
            <a:r>
              <a:rPr lang="is-IS" sz="1600" dirty="0">
                <a:effectLst/>
                <a:latin typeface="Garamond" panose="02020404030301010803" pitchFamily="18" charset="0"/>
                <a:ea typeface="Calibri" panose="020F0502020204030204" pitchFamily="34" charset="0"/>
                <a:cs typeface="Times New Roman" panose="02020603050405020304" pitchFamily="18" charset="0"/>
              </a:rPr>
              <a:t>Quam ut ingressus est, ad publicum illico carcerem contulit, inveniensque cum r(e)liquis vinctis Matthæum, </a:t>
            </a:r>
            <a:r>
              <a:rPr lang="is-IS" sz="1600" b="1" dirty="0">
                <a:effectLst/>
                <a:latin typeface="Garamond" panose="02020404030301010803" pitchFamily="18" charset="0"/>
                <a:ea typeface="Calibri" panose="020F0502020204030204" pitchFamily="34" charset="0"/>
                <a:cs typeface="Times New Roman" panose="02020603050405020304" pitchFamily="18" charset="0"/>
              </a:rPr>
              <a:t>amarissime flevit</a:t>
            </a:r>
            <a:r>
              <a:rPr lang="is-IS" sz="1600" dirty="0">
                <a:effectLst/>
                <a:latin typeface="Garamond" panose="02020404030301010803" pitchFamily="18" charset="0"/>
                <a:ea typeface="Calibri" panose="020F0502020204030204" pitchFamily="34" charset="0"/>
                <a:cs typeface="Times New Roman" panose="02020603050405020304" pitchFamily="18" charset="0"/>
              </a:rPr>
              <a:t> &amp; facta oratione hæc ve(r)ba locutus est: [...].</a:t>
            </a:r>
            <a:endParaRPr lang="en-GB" sz="1600" dirty="0">
              <a:effectLst/>
              <a:latin typeface="Garamond" panose="02020404030301010803" pitchFamily="18" charset="0"/>
              <a:ea typeface="Calibri" panose="020F0502020204030204" pitchFamily="34" charset="0"/>
              <a:cs typeface="Times New Roman" panose="02020603050405020304" pitchFamily="18" charset="0"/>
            </a:endParaRPr>
          </a:p>
          <a:p>
            <a:pPr>
              <a:spcAft>
                <a:spcPts val="600"/>
              </a:spcAft>
            </a:pPr>
            <a:r>
              <a:rPr lang="fr-FR" sz="1600" i="1"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De gestis </a:t>
            </a:r>
            <a:r>
              <a:rPr lang="fr-FR" sz="1600" i="1" dirty="0" err="1">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beati</a:t>
            </a:r>
            <a:r>
              <a:rPr lang="fr-FR" sz="1600" i="1"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 Andreae </a:t>
            </a:r>
            <a:r>
              <a:rPr lang="fr-FR" sz="1600" i="1" dirty="0" err="1">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Apostoli</a:t>
            </a:r>
            <a:r>
              <a:rPr lang="fr-FR" sz="1600" dirty="0">
                <a:effectLst/>
                <a:latin typeface="Garamond" panose="02020404030301010803" pitchFamily="18" charset="0"/>
                <a:ea typeface="Calibri" panose="020F0502020204030204" pitchFamily="34" charset="0"/>
                <a:cs typeface="Times New Roman" panose="02020603050405020304" pitchFamily="18" charset="0"/>
              </a:rPr>
              <a:t>, p. 458</a:t>
            </a:r>
            <a:r>
              <a:rPr lang="is-IS" sz="1600" dirty="0">
                <a:effectLst/>
                <a:latin typeface="Garamond" panose="02020404030301010803" pitchFamily="18" charset="0"/>
                <a:ea typeface="Calibri" panose="020F0502020204030204" pitchFamily="34" charset="0"/>
                <a:cs typeface="Times New Roman" panose="02020603050405020304" pitchFamily="18" charset="0"/>
              </a:rPr>
              <a:t>.</a:t>
            </a:r>
            <a:r>
              <a:rPr lang="en-US" sz="1600" dirty="0">
                <a:effectLst/>
                <a:latin typeface="Garamond" panose="02020404030301010803" pitchFamily="18" charset="0"/>
                <a:ea typeface="Calibri" panose="020F0502020204030204" pitchFamily="34" charset="0"/>
                <a:cs typeface="Times New Roman" panose="02020603050405020304" pitchFamily="18" charset="0"/>
              </a:rPr>
              <a:t> “</a:t>
            </a:r>
            <a:r>
              <a:rPr lang="is-IS" sz="1600" dirty="0">
                <a:effectLst/>
                <a:latin typeface="Garamond" panose="02020404030301010803" pitchFamily="18" charset="0"/>
                <a:ea typeface="Calibri" panose="020F0502020204030204" pitchFamily="34" charset="0"/>
                <a:cs typeface="Times New Roman" panose="02020603050405020304" pitchFamily="18" charset="0"/>
              </a:rPr>
              <a:t>Shortly after he arrived, he went immediately to a public prison, and upon finding Matthew with the rest of the captives, he wept bitterly and making a prayer he said these words:[...].</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p>
          <a:p>
            <a:pPr marL="0" indent="0">
              <a:spcAft>
                <a:spcPts val="600"/>
              </a:spcAft>
              <a:buNone/>
            </a:pPr>
            <a:endParaRPr lang="en-GB" sz="1600" dirty="0">
              <a:effectLst/>
              <a:latin typeface="Garamond" panose="02020404030301010803" pitchFamily="18" charset="0"/>
              <a:ea typeface="Calibri" panose="020F0502020204030204" pitchFamily="34" charset="0"/>
              <a:cs typeface="Times New Roman" panose="02020603050405020304" pitchFamily="18" charset="0"/>
            </a:endParaRPr>
          </a:p>
          <a:p>
            <a:pPr marL="457200">
              <a:lnSpc>
                <a:spcPct val="150000"/>
              </a:lnSpc>
            </a:pPr>
            <a:r>
              <a:rPr lang="is-IS" sz="1600" dirty="0">
                <a:effectLst/>
                <a:latin typeface="Garamond" panose="02020404030301010803" pitchFamily="18" charset="0"/>
                <a:ea typeface="Calibri" panose="020F0502020204030204" pitchFamily="34" charset="0"/>
                <a:cs typeface="Times New Roman" panose="02020603050405020304" pitchFamily="18" charset="0"/>
              </a:rPr>
              <a:t>En er Andreas postoli sa Mattheum postola þar inni með oðrum bandingium, þeim er þeir borgarmenn hofðu i pislum fyrir guðs nafni, þa </a:t>
            </a:r>
            <a:r>
              <a:rPr lang="is-IS" sz="1600" b="1" dirty="0">
                <a:effectLst/>
                <a:latin typeface="Garamond" panose="02020404030301010803" pitchFamily="18" charset="0"/>
                <a:ea typeface="Calibri" panose="020F0502020204030204" pitchFamily="34" charset="0"/>
                <a:cs typeface="Times New Roman" panose="02020603050405020304" pitchFamily="18" charset="0"/>
              </a:rPr>
              <a:t>gret hann beiskliga</a:t>
            </a:r>
            <a:r>
              <a:rPr lang="is-IS"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is-IS" sz="1600" dirty="0">
                <a:effectLst/>
                <a:latin typeface="Garamond" panose="02020404030301010803" pitchFamily="18" charset="0"/>
                <a:ea typeface="Calibri" panose="020F0502020204030204" pitchFamily="34" charset="0"/>
                <a:cs typeface="Times New Roman" panose="02020603050405020304" pitchFamily="18" charset="0"/>
              </a:rPr>
              <a:t>ok bað til guðs ok mælti [...].</a:t>
            </a:r>
          </a:p>
          <a:p>
            <a:pPr marL="457200">
              <a:lnSpc>
                <a:spcPct val="150000"/>
              </a:lnSpc>
            </a:pPr>
            <a:endParaRPr lang="en-GB" sz="1600" dirty="0">
              <a:effectLst/>
              <a:latin typeface="Garamond" panose="02020404030301010803" pitchFamily="18" charset="0"/>
              <a:ea typeface="Calibri" panose="020F0502020204030204" pitchFamily="34" charset="0"/>
              <a:cs typeface="Times New Roman" panose="02020603050405020304" pitchFamily="18" charset="0"/>
            </a:endParaRPr>
          </a:p>
          <a:p>
            <a:pPr>
              <a:spcAft>
                <a:spcPts val="600"/>
              </a:spcAft>
            </a:pPr>
            <a:r>
              <a:rPr lang="is-IS" sz="1600" i="1"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Postola sögur</a:t>
            </a:r>
            <a:r>
              <a:rPr lang="is-IS" sz="1600"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 </a:t>
            </a:r>
            <a:r>
              <a:rPr lang="is-IS" sz="1600" dirty="0">
                <a:effectLst/>
                <a:latin typeface="Garamond" panose="02020404030301010803" pitchFamily="18" charset="0"/>
                <a:ea typeface="Calibri" panose="020F0502020204030204" pitchFamily="34" charset="0"/>
                <a:cs typeface="Times New Roman" panose="02020603050405020304" pitchFamily="18" charset="0"/>
              </a:rPr>
              <a:t>p. 320</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US" sz="1600" dirty="0">
                <a:effectLst/>
                <a:latin typeface="Garamond" panose="02020404030301010803" pitchFamily="18" charset="0"/>
                <a:ea typeface="Calibri" panose="020F0502020204030204" pitchFamily="34" charset="0"/>
                <a:cs typeface="Times New Roman" panose="02020603050405020304" pitchFamily="18" charset="0"/>
              </a:rPr>
              <a:t>“</a:t>
            </a:r>
            <a:r>
              <a:rPr lang="is-IS" sz="1600" dirty="0">
                <a:effectLst/>
                <a:latin typeface="Garamond" panose="02020404030301010803" pitchFamily="18" charset="0"/>
                <a:ea typeface="Calibri" panose="020F0502020204030204" pitchFamily="34" charset="0"/>
                <a:cs typeface="Times New Roman" panose="02020603050405020304" pitchFamily="18" charset="0"/>
              </a:rPr>
              <a:t>And when Andrew the apostle saw therein the apostle Matthew with other captives, whom the men of the city had tortured/tormented for the name of God, then he wept bitterly and prayed to god and said: [...].</a:t>
            </a:r>
            <a:r>
              <a:rPr lang="en-GB" sz="1600" dirty="0">
                <a:effectLst/>
                <a:latin typeface="Garamond" panose="02020404030301010803" pitchFamily="18" charset="0"/>
                <a:ea typeface="Calibri" panose="020F0502020204030204" pitchFamily="34" charset="0"/>
                <a:cs typeface="Times New Roman" panose="02020603050405020304" pitchFamily="18" charset="0"/>
              </a:rPr>
              <a:t>”</a:t>
            </a:r>
          </a:p>
          <a:p>
            <a:endParaRPr lang="en-GB" sz="2000" dirty="0">
              <a:effectLst/>
              <a:latin typeface="Garamond" panose="02020404030301010803" pitchFamily="18"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6F5EC52B-6A67-1E5D-F03F-C8C16FB8CDE7}"/>
              </a:ext>
            </a:extLst>
          </p:cNvPr>
          <p:cNvSpPr txBox="1"/>
          <p:nvPr/>
        </p:nvSpPr>
        <p:spPr>
          <a:xfrm>
            <a:off x="1117600" y="1009134"/>
            <a:ext cx="6096000" cy="369332"/>
          </a:xfrm>
          <a:prstGeom prst="rect">
            <a:avLst/>
          </a:prstGeom>
          <a:noFill/>
        </p:spPr>
        <p:txBody>
          <a:bodyPr wrap="square">
            <a:spAutoFit/>
          </a:bodyPr>
          <a:lstStyle/>
          <a:p>
            <a:r>
              <a:rPr lang="en-GB" sz="1800" i="1" cap="small" dirty="0">
                <a:solidFill>
                  <a:srgbClr val="6A80B9"/>
                </a:solidFill>
                <a:effectLst/>
                <a:latin typeface="Sabon Next LT" panose="02000500000000000000" pitchFamily="2" charset="0"/>
                <a:ea typeface="Calibri" panose="020F0502020204030204" pitchFamily="34" charset="0"/>
              </a:rPr>
              <a:t>De gestis beati Andreae Apostoli </a:t>
            </a:r>
            <a:endParaRPr lang="en-US" cap="small" dirty="0">
              <a:solidFill>
                <a:srgbClr val="6A80B9"/>
              </a:solidFill>
            </a:endParaRPr>
          </a:p>
        </p:txBody>
      </p:sp>
      <p:pic>
        <p:nvPicPr>
          <p:cNvPr id="6" name="Picture 5">
            <a:extLst>
              <a:ext uri="{FF2B5EF4-FFF2-40B4-BE49-F238E27FC236}">
                <a16:creationId xmlns:a16="http://schemas.microsoft.com/office/drawing/2014/main" id="{501C81D7-C747-87EB-2A3E-40D0F1BFADD3}"/>
              </a:ext>
            </a:extLst>
          </p:cNvPr>
          <p:cNvPicPr>
            <a:picLocks noChangeAspect="1"/>
          </p:cNvPicPr>
          <p:nvPr/>
        </p:nvPicPr>
        <p:blipFill rotWithShape="1">
          <a:blip r:embed="rId2">
            <a:alphaModFix amt="20000"/>
          </a:blip>
          <a:srcRect l="12796" t="29750" r="9524" b="9423"/>
          <a:stretch/>
        </p:blipFill>
        <p:spPr>
          <a:xfrm>
            <a:off x="1816100" y="3530600"/>
            <a:ext cx="7611213" cy="1771500"/>
          </a:xfrm>
          <a:prstGeom prst="rect">
            <a:avLst/>
          </a:prstGeom>
        </p:spPr>
      </p:pic>
    </p:spTree>
    <p:extLst>
      <p:ext uri="{BB962C8B-B14F-4D97-AF65-F5344CB8AC3E}">
        <p14:creationId xmlns:p14="http://schemas.microsoft.com/office/powerpoint/2010/main" val="299553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6FDC30-57E8-8333-B753-31E788CA329E}"/>
              </a:ext>
            </a:extLst>
          </p:cNvPr>
          <p:cNvSpPr>
            <a:spLocks noGrp="1"/>
          </p:cNvSpPr>
          <p:nvPr>
            <p:ph idx="1"/>
          </p:nvPr>
        </p:nvSpPr>
        <p:spPr>
          <a:xfrm>
            <a:off x="1494028" y="2641600"/>
            <a:ext cx="9720073" cy="4023360"/>
          </a:xfrm>
        </p:spPr>
        <p:txBody>
          <a:bodyPr>
            <a:normAutofit/>
          </a:bodyPr>
          <a:lstStyle/>
          <a:p>
            <a:pPr>
              <a:lnSpc>
                <a:spcPct val="150000"/>
              </a:lnSpc>
            </a:pP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oc</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hann</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geck</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ut</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oc</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b="1" dirty="0" err="1">
                <a:effectLst/>
                <a:latin typeface="Garamond" panose="02020404030301010803" pitchFamily="18" charset="0"/>
                <a:ea typeface="Calibri" panose="020F0502020204030204" pitchFamily="34" charset="0"/>
                <a:cs typeface="Times New Roman" panose="02020603050405020304" pitchFamily="18" charset="0"/>
              </a:rPr>
              <a:t>grét</a:t>
            </a:r>
            <a:r>
              <a:rPr lang="en-GB" sz="1600" b="1" dirty="0">
                <a:effectLst/>
                <a:latin typeface="Garamond" panose="02020404030301010803" pitchFamily="18" charset="0"/>
                <a:ea typeface="Calibri" panose="020F0502020204030204" pitchFamily="34" charset="0"/>
                <a:cs typeface="Times New Roman" panose="02020603050405020304" pitchFamily="18" charset="0"/>
              </a:rPr>
              <a:t> </a:t>
            </a:r>
            <a:r>
              <a:rPr lang="en-GB" sz="1600" b="1" dirty="0" err="1">
                <a:effectLst/>
                <a:latin typeface="Garamond" panose="02020404030301010803" pitchFamily="18" charset="0"/>
                <a:ea typeface="Calibri" panose="020F0502020204030204" pitchFamily="34" charset="0"/>
                <a:cs typeface="Times New Roman" panose="02020603050405020304" pitchFamily="18" charset="0"/>
              </a:rPr>
              <a:t>beiskliga</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Su</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b="1" dirty="0" err="1">
                <a:effectLst/>
                <a:latin typeface="Garamond" panose="02020404030301010803" pitchFamily="18" charset="0"/>
                <a:ea typeface="Calibri" panose="020F0502020204030204" pitchFamily="34" charset="0"/>
                <a:cs typeface="Times New Roman" panose="02020603050405020304" pitchFamily="18" charset="0"/>
              </a:rPr>
              <a:t>iðrun</a:t>
            </a:r>
            <a:r>
              <a:rPr lang="en-GB" sz="1600" dirty="0">
                <a:effectLst/>
                <a:latin typeface="Garamond" panose="02020404030301010803" pitchFamily="18" charset="0"/>
                <a:ea typeface="Calibri" panose="020F0502020204030204" pitchFamily="34" charset="0"/>
                <a:cs typeface="Times New Roman" panose="02020603050405020304" pitchFamily="18" charset="0"/>
              </a:rPr>
              <a:t> var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sva</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þæg</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a:r>
            <a:r>
              <a:rPr lang="en-GB" sz="1600" dirty="0" err="1">
                <a:effectLst/>
                <a:latin typeface="Garamond" panose="02020404030301010803" pitchFamily="18" charset="0"/>
                <a:ea typeface="Calibri" panose="020F0502020204030204" pitchFamily="34" charset="0"/>
                <a:cs typeface="Times New Roman" panose="02020603050405020304" pitchFamily="18" charset="0"/>
              </a:rPr>
              <a:t>guði</a:t>
            </a:r>
            <a:r>
              <a:rPr lang="en-GB" sz="1600" dirty="0">
                <a:effectLst/>
                <a:latin typeface="Garamond" panose="02020404030301010803" pitchFamily="18" charset="0"/>
                <a:ea typeface="Calibri" panose="020F0502020204030204" pitchFamily="34" charset="0"/>
                <a:cs typeface="Times New Roman" panose="02020603050405020304" pitchFamily="18" charset="0"/>
              </a:rPr>
              <a:t>, at […]” </a:t>
            </a:r>
          </a:p>
          <a:p>
            <a:pPr>
              <a:lnSpc>
                <a:spcPct val="150000"/>
              </a:lnSpc>
            </a:pPr>
            <a:r>
              <a:rPr lang="en-GB" sz="1600" dirty="0">
                <a:effectLst/>
                <a:latin typeface="Garamond" panose="02020404030301010803" pitchFamily="18" charset="0"/>
                <a:ea typeface="Calibri" panose="020F0502020204030204" pitchFamily="34" charset="0"/>
                <a:cs typeface="Times New Roman" panose="02020603050405020304" pitchFamily="18" charset="0"/>
              </a:rPr>
              <a:t>[…] and he went outside and wept bitterly. His repentance was so agreeable to God that […].</a:t>
            </a:r>
          </a:p>
          <a:p>
            <a:r>
              <a:rPr lang="en-GB" sz="1800" dirty="0">
                <a:effectLst/>
                <a:latin typeface="Garamond" panose="02020404030301010803" pitchFamily="18" charset="0"/>
                <a:ea typeface="Times New Roman" panose="02020603050405020304" pitchFamily="18" charset="0"/>
              </a:rPr>
              <a:t> </a:t>
            </a:r>
            <a:r>
              <a:rPr lang="en-GB" sz="1800" dirty="0">
                <a:effectLst/>
                <a:latin typeface="Garamond" panose="02020404030301010803" pitchFamily="18" charset="0"/>
                <a:ea typeface="Calibri" panose="020F0502020204030204" pitchFamily="34" charset="0"/>
                <a:cs typeface="Times New Roman" panose="02020603050405020304" pitchFamily="18" charset="0"/>
              </a:rPr>
              <a:t> </a:t>
            </a:r>
          </a:p>
          <a:p>
            <a:endParaRPr lang="en-US" dirty="0"/>
          </a:p>
        </p:txBody>
      </p:sp>
      <p:sp>
        <p:nvSpPr>
          <p:cNvPr id="5" name="TextBox 4">
            <a:extLst>
              <a:ext uri="{FF2B5EF4-FFF2-40B4-BE49-F238E27FC236}">
                <a16:creationId xmlns:a16="http://schemas.microsoft.com/office/drawing/2014/main" id="{31D69197-24AC-A645-5EB3-4CAE9A8216F7}"/>
              </a:ext>
            </a:extLst>
          </p:cNvPr>
          <p:cNvSpPr txBox="1"/>
          <p:nvPr/>
        </p:nvSpPr>
        <p:spPr>
          <a:xfrm>
            <a:off x="1206500" y="1059934"/>
            <a:ext cx="6096000" cy="369332"/>
          </a:xfrm>
          <a:prstGeom prst="rect">
            <a:avLst/>
          </a:prstGeom>
          <a:noFill/>
        </p:spPr>
        <p:txBody>
          <a:bodyPr wrap="square">
            <a:spAutoFit/>
          </a:bodyPr>
          <a:lstStyle/>
          <a:p>
            <a:r>
              <a:rPr lang="en-GB" sz="1800" i="1" cap="small" dirty="0" err="1">
                <a:solidFill>
                  <a:srgbClr val="6A80B9"/>
                </a:solidFill>
                <a:effectLst/>
                <a:latin typeface="Sabon Next LT" panose="02000500000000000000" pitchFamily="2" charset="0"/>
                <a:ea typeface="Calibri" panose="020F0502020204030204" pitchFamily="34" charset="0"/>
              </a:rPr>
              <a:t>Tveggja</a:t>
            </a:r>
            <a:r>
              <a:rPr lang="en-GB" sz="1800" cap="small" dirty="0">
                <a:solidFill>
                  <a:srgbClr val="6A80B9"/>
                </a:solidFill>
                <a:effectLst/>
                <a:latin typeface="Sabon Next LT" panose="02000500000000000000" pitchFamily="2" charset="0"/>
                <a:ea typeface="Calibri" panose="020F0502020204030204" pitchFamily="34" charset="0"/>
              </a:rPr>
              <a:t> </a:t>
            </a:r>
            <a:r>
              <a:rPr lang="en-GB" sz="1800" i="1" cap="small" dirty="0" err="1">
                <a:solidFill>
                  <a:srgbClr val="6A80B9"/>
                </a:solidFill>
                <a:effectLst/>
                <a:latin typeface="Sabon Next LT" panose="02000500000000000000" pitchFamily="2" charset="0"/>
                <a:ea typeface="Calibri" panose="020F0502020204030204" pitchFamily="34" charset="0"/>
              </a:rPr>
              <a:t>postula</a:t>
            </a:r>
            <a:r>
              <a:rPr lang="en-GB" sz="1800" i="1" cap="small" dirty="0">
                <a:solidFill>
                  <a:srgbClr val="6A80B9"/>
                </a:solidFill>
                <a:effectLst/>
                <a:latin typeface="Sabon Next LT" panose="02000500000000000000" pitchFamily="2" charset="0"/>
                <a:ea typeface="Calibri" panose="020F0502020204030204" pitchFamily="34" charset="0"/>
              </a:rPr>
              <a:t> saga </a:t>
            </a:r>
            <a:r>
              <a:rPr lang="en-GB" sz="1800" i="1" cap="small" dirty="0" err="1">
                <a:solidFill>
                  <a:srgbClr val="6A80B9"/>
                </a:solidFill>
                <a:effectLst/>
                <a:latin typeface="Sabon Next LT" panose="02000500000000000000" pitchFamily="2" charset="0"/>
                <a:ea typeface="Calibri" panose="020F0502020204030204" pitchFamily="34" charset="0"/>
              </a:rPr>
              <a:t>Pétrs</a:t>
            </a:r>
            <a:r>
              <a:rPr lang="en-GB" sz="1800" i="1" cap="small" dirty="0">
                <a:solidFill>
                  <a:srgbClr val="6A80B9"/>
                </a:solidFill>
                <a:effectLst/>
                <a:latin typeface="Sabon Next LT" panose="02000500000000000000" pitchFamily="2" charset="0"/>
                <a:ea typeface="Calibri" panose="020F0502020204030204" pitchFamily="34" charset="0"/>
              </a:rPr>
              <a:t> ok </a:t>
            </a:r>
            <a:r>
              <a:rPr lang="en-GB" sz="1800" i="1" cap="small" dirty="0" err="1">
                <a:solidFill>
                  <a:srgbClr val="6A80B9"/>
                </a:solidFill>
                <a:effectLst/>
                <a:latin typeface="Sabon Next LT" panose="02000500000000000000" pitchFamily="2" charset="0"/>
                <a:ea typeface="Calibri" panose="020F0502020204030204" pitchFamily="34" charset="0"/>
              </a:rPr>
              <a:t>Páls</a:t>
            </a:r>
            <a:r>
              <a:rPr lang="en-GB" sz="1800" i="1" cap="small" dirty="0">
                <a:solidFill>
                  <a:srgbClr val="6A80B9"/>
                </a:solidFill>
                <a:effectLst/>
                <a:latin typeface="Sabon Next LT" panose="02000500000000000000" pitchFamily="2" charset="0"/>
                <a:ea typeface="Calibri" panose="020F0502020204030204" pitchFamily="34" charset="0"/>
              </a:rPr>
              <a:t> </a:t>
            </a:r>
            <a:endParaRPr lang="en-US" cap="small" dirty="0">
              <a:solidFill>
                <a:srgbClr val="6A80B9"/>
              </a:solidFill>
            </a:endParaRPr>
          </a:p>
        </p:txBody>
      </p:sp>
    </p:spTree>
    <p:extLst>
      <p:ext uri="{BB962C8B-B14F-4D97-AF65-F5344CB8AC3E}">
        <p14:creationId xmlns:p14="http://schemas.microsoft.com/office/powerpoint/2010/main" val="2308254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B9765045-ED4F-1324-C956-6752244DED86}"/>
              </a:ext>
            </a:extLst>
          </p:cNvPr>
          <p:cNvSpPr>
            <a:spLocks noChangeArrowheads="1"/>
          </p:cNvSpPr>
          <p:nvPr/>
        </p:nvSpPr>
        <p:spPr bwMode="auto">
          <a:xfrm>
            <a:off x="988540" y="1977769"/>
            <a:ext cx="957786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s-I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a:t>
            </a:r>
            <a:r>
              <a:rPr kumimoji="0" lang="en-GB" altLang="en-US" sz="1400" b="1"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Gret</a:t>
            </a:r>
            <a:r>
              <a:rPr kumimoji="0" lang="en-GB" altLang="en-US" sz="1400" b="1"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hon </a:t>
            </a:r>
            <a:r>
              <a:rPr kumimoji="0" lang="en-GB" altLang="en-US" sz="1400" b="1"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beiscliga</a:t>
            </a:r>
            <a:r>
              <a:rPr kumimoji="0" lang="en-GB" altLang="en-US" sz="1400" b="1"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þui</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henni</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var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mikill</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harmr</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queycðr</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ihiarta</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Sua</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hon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matti</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huarki</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eta ne </a:t>
            </a:r>
            <a:r>
              <a:rPr kumimoji="0" lang="en-GB" altLang="en-US" sz="14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drecka</a:t>
            </a:r>
            <a:r>
              <a:rPr kumimoji="0" lang="en-GB"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is-I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Þat er sagt at Þyri drottneng kunni illa skaða sínom oc </a:t>
            </a:r>
            <a:r>
              <a:rPr kumimoji="0" lang="is-IS" altLang="en-US" sz="1400" b="1"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gret bæisklega </a:t>
            </a:r>
            <a:r>
              <a:rPr kumimoji="0" lang="is-I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frafall O. konongs. sua var mikill ryglæiki i hennar hiarta at huarki matti hon eta ne drecka.“</a:t>
            </a:r>
          </a:p>
          <a:p>
            <a:pPr marL="0" marR="0" lvl="0" indent="0" algn="l" defTabSz="914400" rtl="0" eaLnBrk="0" fontAlgn="base" latinLnBrk="0" hangingPunct="0">
              <a:lnSpc>
                <a:spcPct val="100000"/>
              </a:lnSpc>
              <a:spcBef>
                <a:spcPct val="0"/>
              </a:spcBef>
              <a:spcAft>
                <a:spcPct val="0"/>
              </a:spcAft>
              <a:buClrTx/>
              <a:buSzTx/>
              <a:buFontTx/>
              <a:buNone/>
              <a:tabLst/>
            </a:pPr>
            <a:endParaRPr lang="is-IS" altLang="en-US" sz="1400" dirty="0">
              <a:latin typeface="Garamond" panose="02020404030301010803"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s-I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[She wept bitterly because to there was great grief kindled in her heart. Such that she could neither eat nor drink. /It is said that queen Þyri </a:t>
            </a:r>
            <a:r>
              <a:rPr kumimoji="0" lang="en-US" altLang="en-US" sz="1400" b="0" i="0" strike="noStrike" cap="none" normalizeH="0" baseline="0" dirty="0">
                <a:ln>
                  <a:noFill/>
                </a:ln>
                <a:effectLst/>
                <a:latin typeface="Garamond" panose="02020404030301010803" pitchFamily="18" charset="0"/>
                <a:ea typeface="Calibri" panose="020F0502020204030204" pitchFamily="34" charset="0"/>
                <a:cs typeface="Times New Roman" panose="02020603050405020304" pitchFamily="18" charset="0"/>
              </a:rPr>
              <a:t>tolerated poorly </a:t>
            </a:r>
            <a:r>
              <a:rPr kumimoji="0" lang="en-U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her harmful loss and wept bitterly for the </a:t>
            </a:r>
            <a:r>
              <a:rPr kumimoji="0" lang="is-IS" altLang="en-US" sz="14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death of king Óláfr, so great was grief in her heart that she could neither eat nor drink.]</a:t>
            </a:r>
            <a:r>
              <a:rPr kumimoji="0" lang="is-IS" altLang="en-US" sz="1400" b="0" i="0" u="none" strike="noStrike" cap="none" normalizeH="0" baseline="0" dirty="0">
                <a:ln>
                  <a:noFill/>
                </a:ln>
                <a:solidFill>
                  <a:schemeClr val="tx1"/>
                </a:solidFill>
                <a:effectLst/>
                <a:latin typeface="Garamond" panose="02020404030301010803" pitchFamily="18" charset="0"/>
              </a:rPr>
              <a:t> </a:t>
            </a:r>
          </a:p>
          <a:p>
            <a:pPr defTabSz="914400" eaLnBrk="0" fontAlgn="base" hangingPunct="0">
              <a:spcBef>
                <a:spcPct val="0"/>
              </a:spcBef>
              <a:spcAft>
                <a:spcPct val="0"/>
              </a:spcAft>
            </a:pPr>
            <a:br>
              <a:rPr kumimoji="0" lang="is-IS" altLang="en-US" sz="1800" b="0" i="0" u="none" strike="noStrike" cap="none" normalizeH="0" baseline="0" dirty="0">
                <a:ln>
                  <a:noFill/>
                </a:ln>
                <a:solidFill>
                  <a:schemeClr val="tx1"/>
                </a:solidFill>
                <a:effectLst/>
                <a:latin typeface="Arial" panose="020B0604020202020204" pitchFamily="34" charset="0"/>
              </a:rPr>
            </a:br>
            <a:r>
              <a:rPr kumimoji="0" lang="en-GB" altLang="en-US" sz="12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Oddr</a:t>
            </a:r>
            <a:r>
              <a:rPr kumimoji="0" lang="en-GB" altLang="en-US" sz="12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Snorrason Munk, </a:t>
            </a:r>
            <a:r>
              <a:rPr lang="ru-RU" altLang="en-US" sz="1200" i="1" dirty="0" err="1">
                <a:latin typeface="Garamond" panose="02020404030301010803" pitchFamily="18" charset="0"/>
                <a:ea typeface="Calibri" panose="020F0502020204030204" pitchFamily="34" charset="0"/>
                <a:cs typeface="Times New Roman" panose="02020603050405020304" pitchFamily="18" charset="0"/>
              </a:rPr>
              <a:t>Ó</a:t>
            </a:r>
            <a:r>
              <a:rPr lang="is-IS" altLang="en-US" sz="1200" i="1" dirty="0">
                <a:latin typeface="Garamond" panose="02020404030301010803" pitchFamily="18" charset="0"/>
                <a:ea typeface="Calibri" panose="020F0502020204030204" pitchFamily="34" charset="0"/>
                <a:cs typeface="Times New Roman" panose="02020603050405020304" pitchFamily="18" charset="0"/>
              </a:rPr>
              <a:t>láfs saga</a:t>
            </a:r>
            <a:r>
              <a:rPr kumimoji="0" lang="en-GB" altLang="en-US" sz="1200" b="0" i="1"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Tryggvasonar</a:t>
            </a:r>
            <a:r>
              <a:rPr kumimoji="0" lang="en-GB" altLang="en-US" sz="12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ed. </a:t>
            </a:r>
            <a:r>
              <a:rPr kumimoji="0" lang="en-GB" altLang="en-US" sz="12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Finnur</a:t>
            </a:r>
            <a:r>
              <a:rPr kumimoji="0" lang="en-GB" altLang="en-US" sz="12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lang="en-GB" altLang="en-US" sz="1200" dirty="0" err="1">
                <a:latin typeface="Garamond" panose="02020404030301010803" pitchFamily="18" charset="0"/>
                <a:ea typeface="Calibri" panose="020F0502020204030204" pitchFamily="34" charset="0"/>
                <a:cs typeface="Times New Roman" panose="02020603050405020304" pitchFamily="18" charset="0"/>
              </a:rPr>
              <a:t>Jó</a:t>
            </a:r>
            <a:r>
              <a:rPr kumimoji="0" lang="en-GB" altLang="en-US" sz="1200" b="0" i="0" u="none" strike="noStrike" cap="none" normalizeH="0" baseline="0" dirty="0" err="1">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nsson</a:t>
            </a:r>
            <a:r>
              <a:rPr kumimoji="0" lang="en-GB" altLang="en-US" sz="1200" b="0" i="0" u="none" strike="noStrike" cap="none" normalizeH="0" baseline="0" dirty="0">
                <a:ln>
                  <a:noFill/>
                </a:ln>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(Copenhagen, 1932), pp. 237, 257. </a:t>
            </a:r>
            <a:endParaRPr kumimoji="0" lang="en-GB"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s-IS" altLang="en-US" sz="1800" b="0" i="0" u="none" strike="noStrike" cap="none" normalizeH="0" baseline="0" dirty="0">
              <a:ln>
                <a:noFill/>
              </a:ln>
              <a:solidFill>
                <a:schemeClr val="tx1"/>
              </a:solidFill>
              <a:effectLst/>
              <a:latin typeface="Arial" panose="020B0604020202020204" pitchFamily="34" charset="0"/>
            </a:endParaRPr>
          </a:p>
        </p:txBody>
      </p:sp>
      <p:sp>
        <p:nvSpPr>
          <p:cNvPr id="20" name="TextBox 19">
            <a:extLst>
              <a:ext uri="{FF2B5EF4-FFF2-40B4-BE49-F238E27FC236}">
                <a16:creationId xmlns:a16="http://schemas.microsoft.com/office/drawing/2014/main" id="{D84C58C7-4209-B69D-549D-EA986645244D}"/>
              </a:ext>
            </a:extLst>
          </p:cNvPr>
          <p:cNvSpPr txBox="1"/>
          <p:nvPr/>
        </p:nvSpPr>
        <p:spPr>
          <a:xfrm>
            <a:off x="988540" y="4241127"/>
            <a:ext cx="9234960" cy="1312795"/>
          </a:xfrm>
          <a:prstGeom prst="rect">
            <a:avLst/>
          </a:prstGeom>
          <a:noFill/>
        </p:spPr>
        <p:txBody>
          <a:bodyPr wrap="square">
            <a:spAutoFit/>
          </a:bodyPr>
          <a:lstStyle/>
          <a:p>
            <a:pPr>
              <a:lnSpc>
                <a:spcPct val="150000"/>
              </a:lnSpc>
            </a:pPr>
            <a:r>
              <a:rPr lang="en-GB" sz="1400" dirty="0">
                <a:effectLst/>
                <a:latin typeface="Garamond" panose="02020404030301010803" pitchFamily="18" charset="0"/>
                <a:ea typeface="Calibri" panose="020F0502020204030204" pitchFamily="34" charset="0"/>
                <a:cs typeface="Times New Roman" panose="02020603050405020304" pitchFamily="18" charset="0"/>
              </a:rPr>
              <a:t>“</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En</a:t>
            </a:r>
            <a:r>
              <a:rPr lang="en-GB" sz="1400" dirty="0">
                <a:effectLst/>
                <a:latin typeface="Garamond" panose="02020404030301010803" pitchFamily="18" charset="0"/>
                <a:ea typeface="Calibri" panose="020F0502020204030204" pitchFamily="34" charset="0"/>
                <a:cs typeface="Times New Roman" panose="02020603050405020304" pitchFamily="18" charset="0"/>
              </a:rPr>
              <a:t> er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hvn</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hafði</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męllt</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við</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miclvm</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harmi</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þa</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b="1" dirty="0" err="1">
                <a:effectLst/>
                <a:latin typeface="Garamond" panose="02020404030301010803" pitchFamily="18" charset="0"/>
                <a:ea typeface="Calibri" panose="020F0502020204030204" pitchFamily="34" charset="0"/>
                <a:cs typeface="Times New Roman" panose="02020603050405020304" pitchFamily="18" charset="0"/>
              </a:rPr>
              <a:t>grę́t</a:t>
            </a:r>
            <a:r>
              <a:rPr lang="en-GB" sz="1400" b="1" dirty="0">
                <a:effectLst/>
                <a:latin typeface="Garamond" panose="02020404030301010803" pitchFamily="18" charset="0"/>
                <a:ea typeface="Calibri" panose="020F0502020204030204" pitchFamily="34" charset="0"/>
                <a:cs typeface="Times New Roman" panose="02020603050405020304" pitchFamily="18" charset="0"/>
              </a:rPr>
              <a:t> </a:t>
            </a:r>
            <a:r>
              <a:rPr lang="en-GB" sz="1400" b="1" dirty="0" err="1">
                <a:effectLst/>
                <a:latin typeface="Garamond" panose="02020404030301010803" pitchFamily="18" charset="0"/>
                <a:ea typeface="Calibri" panose="020F0502020204030204" pitchFamily="34" charset="0"/>
                <a:cs typeface="Times New Roman" panose="02020603050405020304" pitchFamily="18" charset="0"/>
              </a:rPr>
              <a:t>hvn</a:t>
            </a:r>
            <a:r>
              <a:rPr lang="en-GB" sz="1400" b="1" dirty="0">
                <a:effectLst/>
                <a:latin typeface="Garamond" panose="02020404030301010803" pitchFamily="18" charset="0"/>
                <a:ea typeface="Calibri" panose="020F0502020204030204" pitchFamily="34" charset="0"/>
                <a:cs typeface="Times New Roman" panose="02020603050405020304" pitchFamily="18" charset="0"/>
              </a:rPr>
              <a:t> </a:t>
            </a:r>
            <a:r>
              <a:rPr lang="en-GB" sz="1400" b="1" dirty="0" err="1">
                <a:effectLst/>
                <a:latin typeface="Garamond" panose="02020404030301010803" pitchFamily="18" charset="0"/>
                <a:ea typeface="Calibri" panose="020F0502020204030204" pitchFamily="34" charset="0"/>
                <a:cs typeface="Times New Roman" panose="02020603050405020304" pitchFamily="18" charset="0"/>
              </a:rPr>
              <a:t>beískliga</a:t>
            </a:r>
            <a:r>
              <a:rPr lang="en-GB" sz="1400" dirty="0">
                <a:effectLst/>
                <a:latin typeface="Garamond" panose="02020404030301010803" pitchFamily="18" charset="0"/>
                <a:ea typeface="Calibri" panose="020F0502020204030204" pitchFamily="34" charset="0"/>
                <a:cs typeface="Times New Roman" panose="02020603050405020304" pitchFamily="18" charset="0"/>
              </a:rPr>
              <a:t> ok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reíf</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af</a:t>
            </a:r>
            <a:r>
              <a:rPr lang="en-GB" sz="1400" dirty="0">
                <a:effectLst/>
                <a:latin typeface="Garamond" panose="02020404030301010803" pitchFamily="18" charset="0"/>
                <a:ea typeface="Calibri" panose="020F0502020204030204" pitchFamily="34" charset="0"/>
                <a:cs typeface="Times New Roman" panose="02020603050405020304" pitchFamily="18" charset="0"/>
              </a:rPr>
              <a:t> ser </a:t>
            </a:r>
            <a:r>
              <a:rPr lang="en-GB" sz="1400" dirty="0" err="1">
                <a:effectLst/>
                <a:latin typeface="Garamond" panose="02020404030301010803" pitchFamily="18" charset="0"/>
                <a:ea typeface="Calibri" panose="020F0502020204030204" pitchFamily="34" charset="0"/>
                <a:cs typeface="Times New Roman" panose="02020603050405020304" pitchFamily="18" charset="0"/>
              </a:rPr>
              <a:t>cleði</a:t>
            </a:r>
            <a:r>
              <a:rPr lang="en-GB" sz="1400" dirty="0">
                <a:effectLst/>
                <a:latin typeface="Garamond" panose="02020404030301010803" pitchFamily="18" charset="0"/>
                <a:ea typeface="Calibri" panose="020F0502020204030204" pitchFamily="34" charset="0"/>
                <a:cs typeface="Times New Roman" panose="02020603050405020304" pitchFamily="18" charset="0"/>
              </a:rPr>
              <a:t>.” </a:t>
            </a:r>
          </a:p>
          <a:p>
            <a:pPr>
              <a:lnSpc>
                <a:spcPct val="150000"/>
              </a:lnSpc>
            </a:pPr>
            <a:r>
              <a:rPr lang="en-US" sz="1400" dirty="0">
                <a:effectLst/>
                <a:latin typeface="Garamond" panose="02020404030301010803" pitchFamily="18" charset="0"/>
                <a:ea typeface="Calibri" panose="020F0502020204030204" pitchFamily="34" charset="0"/>
                <a:cs typeface="Times New Roman" panose="02020603050405020304" pitchFamily="18" charset="0"/>
              </a:rPr>
              <a:t>[And when she had said that with much grief, then she wept bitterly and tore her clothes.] </a:t>
            </a:r>
          </a:p>
          <a:p>
            <a:pPr indent="457200">
              <a:lnSpc>
                <a:spcPct val="150000"/>
              </a:lnSpc>
            </a:pP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a:lnSpc>
                <a:spcPct val="150000"/>
              </a:lnSpc>
            </a:pPr>
            <a:r>
              <a:rPr lang="en-GB" sz="1200" i="1" dirty="0">
                <a:effectLst/>
                <a:latin typeface="Garamond" panose="02020404030301010803" pitchFamily="18" charset="0"/>
                <a:ea typeface="Calibri" panose="020F0502020204030204" pitchFamily="34" charset="0"/>
                <a:cs typeface="Times New Roman" panose="02020603050405020304" pitchFamily="18" charset="0"/>
              </a:rPr>
              <a:t>Fl</a:t>
            </a:r>
            <a:r>
              <a:rPr lang="is-IS" sz="1200" i="1" dirty="0">
                <a:effectLst/>
                <a:latin typeface="Garamond" panose="02020404030301010803" pitchFamily="18" charset="0"/>
                <a:ea typeface="Calibri" panose="020F0502020204030204" pitchFamily="34" charset="0"/>
                <a:cs typeface="Times New Roman" panose="02020603050405020304" pitchFamily="18" charset="0"/>
              </a:rPr>
              <a:t>óvents saga I, </a:t>
            </a:r>
            <a:r>
              <a:rPr lang="is-IS" sz="1200" dirty="0">
                <a:effectLst/>
                <a:latin typeface="Garamond" panose="02020404030301010803" pitchFamily="18" charset="0"/>
                <a:ea typeface="Calibri" panose="020F0502020204030204" pitchFamily="34" charset="0"/>
                <a:cs typeface="Times New Roman" panose="02020603050405020304" pitchFamily="18" charset="0"/>
              </a:rPr>
              <a:t>in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Fornsögur</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Suðrlanda</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 Magus saga jarls /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Konraðs</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saga /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Bærings</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saga /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Flovents</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saga / Bevers saga</a:t>
            </a:r>
            <a:r>
              <a:rPr lang="en-GB" sz="1200" dirty="0">
                <a:effectLst/>
                <a:latin typeface="Garamond" panose="02020404030301010803" pitchFamily="18" charset="0"/>
                <a:ea typeface="Calibri" panose="020F0502020204030204" pitchFamily="34" charset="0"/>
                <a:cs typeface="Times New Roman" panose="02020603050405020304" pitchFamily="18" charset="0"/>
              </a:rPr>
              <a:t>, ed. Gustaf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Cederschiöld</a:t>
            </a:r>
            <a:r>
              <a:rPr lang="en-GB" sz="1200" dirty="0">
                <a:effectLst/>
                <a:latin typeface="Garamond" panose="02020404030301010803" pitchFamily="18" charset="0"/>
                <a:ea typeface="Calibri" panose="020F0502020204030204" pitchFamily="34" charset="0"/>
                <a:cs typeface="Times New Roman" panose="02020603050405020304" pitchFamily="18" charset="0"/>
              </a:rPr>
              <a:t> (Lund, 1884), p. 147</a:t>
            </a:r>
            <a:r>
              <a:rPr lang="en-GB" sz="1100" dirty="0">
                <a:effectLst/>
                <a:latin typeface="Garamond" panose="02020404030301010803" pitchFamily="18" charset="0"/>
                <a:ea typeface="Calibri" panose="020F0502020204030204" pitchFamily="34" charset="0"/>
                <a:cs typeface="Times New Roman" panose="02020603050405020304" pitchFamily="18" charset="0"/>
              </a:rPr>
              <a:t>.</a:t>
            </a:r>
          </a:p>
        </p:txBody>
      </p:sp>
      <p:sp>
        <p:nvSpPr>
          <p:cNvPr id="22" name="TextBox 21">
            <a:extLst>
              <a:ext uri="{FF2B5EF4-FFF2-40B4-BE49-F238E27FC236}">
                <a16:creationId xmlns:a16="http://schemas.microsoft.com/office/drawing/2014/main" id="{B8999AA4-7B3D-E5A6-8909-5F62DBF14C14}"/>
              </a:ext>
            </a:extLst>
          </p:cNvPr>
          <p:cNvSpPr txBox="1"/>
          <p:nvPr/>
        </p:nvSpPr>
        <p:spPr>
          <a:xfrm>
            <a:off x="988540" y="1119412"/>
            <a:ext cx="6096000" cy="369332"/>
          </a:xfrm>
          <a:prstGeom prst="rect">
            <a:avLst/>
          </a:prstGeom>
          <a:noFill/>
        </p:spPr>
        <p:txBody>
          <a:bodyPr wrap="square">
            <a:spAutoFit/>
          </a:bodyPr>
          <a:lstStyle/>
          <a:p>
            <a:r>
              <a:rPr lang="ru-RU" altLang="en-US" sz="1800" b="1" i="1" cap="small" dirty="0" err="1">
                <a:solidFill>
                  <a:srgbClr val="6A80B9"/>
                </a:solidFill>
                <a:latin typeface="Garamond" panose="02020404030301010803" pitchFamily="18" charset="0"/>
                <a:ea typeface="Calibri" panose="020F0502020204030204" pitchFamily="34" charset="0"/>
                <a:cs typeface="Times New Roman" panose="02020603050405020304" pitchFamily="18" charset="0"/>
              </a:rPr>
              <a:t>Ó</a:t>
            </a:r>
            <a:r>
              <a:rPr lang="is-IS" altLang="en-US" sz="1800" b="1" i="1" cap="small" dirty="0">
                <a:solidFill>
                  <a:srgbClr val="6A80B9"/>
                </a:solidFill>
                <a:latin typeface="Garamond" panose="02020404030301010803" pitchFamily="18" charset="0"/>
                <a:ea typeface="Calibri" panose="020F0502020204030204" pitchFamily="34" charset="0"/>
                <a:cs typeface="Times New Roman" panose="02020603050405020304" pitchFamily="18" charset="0"/>
              </a:rPr>
              <a:t>láfs saga</a:t>
            </a:r>
            <a:r>
              <a:rPr kumimoji="0" lang="en-GB" altLang="en-US" sz="1800" b="1" i="1" u="none" strike="noStrike" cap="small" normalizeH="0" baseline="0" dirty="0">
                <a:ln>
                  <a:noFill/>
                </a:ln>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 </a:t>
            </a:r>
            <a:r>
              <a:rPr kumimoji="0" lang="en-GB" altLang="en-US" sz="1800" b="1" i="1" u="none" strike="noStrike" cap="small" normalizeH="0" baseline="0" dirty="0" err="1">
                <a:ln>
                  <a:noFill/>
                </a:ln>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Tryggvasonar</a:t>
            </a:r>
            <a:r>
              <a:rPr kumimoji="0" lang="en-GB" altLang="en-US" sz="1800" b="1" i="1" u="none" strike="noStrike" cap="small" normalizeH="0" baseline="0" dirty="0">
                <a:ln>
                  <a:noFill/>
                </a:ln>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 </a:t>
            </a:r>
            <a:r>
              <a:rPr lang="is-IS" altLang="en-US" b="1" i="1" cap="small" dirty="0">
                <a:solidFill>
                  <a:srgbClr val="6A80B9"/>
                </a:solidFill>
                <a:latin typeface="Garamond" panose="02020404030301010803" pitchFamily="18" charset="0"/>
                <a:ea typeface="Calibri" panose="020F0502020204030204" pitchFamily="34" charset="0"/>
                <a:cs typeface="Times New Roman" panose="02020603050405020304" pitchFamily="18" charset="0"/>
              </a:rPr>
              <a:t>/ </a:t>
            </a:r>
            <a:r>
              <a:rPr lang="en-GB" sz="1800" b="1" i="1" cap="small"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Fl</a:t>
            </a:r>
            <a:r>
              <a:rPr lang="is-IS" sz="1800" b="1" i="1" cap="small"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óvents saga </a:t>
            </a:r>
            <a:endParaRPr lang="en-US" b="1" cap="small" dirty="0">
              <a:solidFill>
                <a:srgbClr val="6A80B9"/>
              </a:solidFill>
            </a:endParaRPr>
          </a:p>
        </p:txBody>
      </p:sp>
    </p:spTree>
    <p:extLst>
      <p:ext uri="{BB962C8B-B14F-4D97-AF65-F5344CB8AC3E}">
        <p14:creationId xmlns:p14="http://schemas.microsoft.com/office/powerpoint/2010/main" val="4150874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6E48C8-6FBD-B8B7-7DDD-6B6FBA90B586}"/>
              </a:ext>
            </a:extLst>
          </p:cNvPr>
          <p:cNvSpPr txBox="1"/>
          <p:nvPr/>
        </p:nvSpPr>
        <p:spPr>
          <a:xfrm>
            <a:off x="785684" y="1322606"/>
            <a:ext cx="9615616" cy="5247590"/>
          </a:xfrm>
          <a:prstGeom prst="rect">
            <a:avLst/>
          </a:prstGeom>
          <a:noFill/>
        </p:spPr>
        <p:txBody>
          <a:bodyPr wrap="square">
            <a:spAutoFit/>
          </a:bodyPr>
          <a:lstStyle/>
          <a:p>
            <a:pPr marL="1332230">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45. „Ein veldr þú, Sigrún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dirty="0">
                <a:effectLst/>
                <a:latin typeface="Garamond" panose="02020404030301010803" pitchFamily="18" charset="0"/>
                <a:ea typeface="Calibri" panose="020F0502020204030204" pitchFamily="34" charset="0"/>
                <a:cs typeface="Times New Roman" panose="02020603050405020304" pitchFamily="18" charset="0"/>
              </a:rPr>
              <a:t>frá Sefafi</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llum,</a:t>
            </a:r>
            <a:r>
              <a:rPr lang="en-GB" sz="1400" dirty="0">
                <a:latin typeface="Garamond" panose="02020404030301010803" pitchFamily="18" charset="0"/>
                <a:ea typeface="Calibri" panose="020F0502020204030204" pitchFamily="34" charset="0"/>
                <a:cs typeface="Times New Roman" panose="02020603050405020304" pitchFamily="18" charset="0"/>
              </a:rPr>
              <a:t> / </a:t>
            </a:r>
            <a:r>
              <a:rPr lang="is-IS" sz="1400" dirty="0">
                <a:effectLst/>
                <a:latin typeface="Garamond" panose="02020404030301010803" pitchFamily="18" charset="0"/>
                <a:ea typeface="Calibri" panose="020F0502020204030204" pitchFamily="34" charset="0"/>
                <a:cs typeface="Times New Roman" panose="02020603050405020304" pitchFamily="18" charset="0"/>
              </a:rPr>
              <a:t>er Helgi er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dirty="0">
                <a:effectLst/>
                <a:latin typeface="Garamond" panose="02020404030301010803" pitchFamily="18" charset="0"/>
                <a:ea typeface="Calibri" panose="020F0502020204030204" pitchFamily="34" charset="0"/>
                <a:cs typeface="Times New Roman" panose="02020603050405020304" pitchFamily="18" charset="0"/>
              </a:rPr>
              <a:t>harmd</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gg sleginn.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Grætr þú</a:t>
            </a:r>
            <a:r>
              <a:rPr lang="is-IS" sz="1400" dirty="0">
                <a:effectLst/>
                <a:latin typeface="Garamond" panose="02020404030301010803" pitchFamily="18" charset="0"/>
                <a:ea typeface="Calibri" panose="020F0502020204030204" pitchFamily="34" charset="0"/>
                <a:cs typeface="Times New Roman" panose="02020603050405020304" pitchFamily="18" charset="0"/>
              </a:rPr>
              <a:t>, gullvarið,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grimmum tárum</a:t>
            </a:r>
            <a:r>
              <a:rPr lang="is-IS" sz="1400" dirty="0">
                <a:effectLst/>
                <a:latin typeface="Garamond" panose="02020404030301010803" pitchFamily="18" charset="0"/>
                <a:ea typeface="Calibri" panose="020F0502020204030204" pitchFamily="34" charset="0"/>
                <a:cs typeface="Times New Roman" panose="02020603050405020304" pitchFamily="18" charset="0"/>
              </a:rPr>
              <a:t>,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dirty="0">
                <a:effectLst/>
                <a:latin typeface="Garamond" panose="02020404030301010803" pitchFamily="18" charset="0"/>
                <a:ea typeface="Calibri" panose="020F0502020204030204" pitchFamily="34" charset="0"/>
                <a:cs typeface="Times New Roman" panose="02020603050405020304" pitchFamily="18" charset="0"/>
              </a:rPr>
              <a:t>sólbi</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rt, suðrœn,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dirty="0">
                <a:effectLst/>
                <a:latin typeface="Garamond" panose="02020404030301010803" pitchFamily="18" charset="0"/>
                <a:ea typeface="Calibri" panose="020F0502020204030204" pitchFamily="34" charset="0"/>
                <a:cs typeface="Times New Roman" panose="02020603050405020304" pitchFamily="18" charset="0"/>
              </a:rPr>
              <a:t>áðr þú sofa gangir;</a:t>
            </a:r>
            <a:r>
              <a:rPr lang="en-GB" sz="1400" dirty="0">
                <a:latin typeface="Garamond" panose="02020404030301010803" pitchFamily="18" charset="0"/>
                <a:ea typeface="Calibri" panose="020F0502020204030204" pitchFamily="34" charset="0"/>
                <a:cs typeface="Times New Roman" panose="02020603050405020304" pitchFamily="18" charset="0"/>
              </a:rPr>
              <a:t> / </a:t>
            </a:r>
            <a:r>
              <a:rPr lang="is-IS" sz="1400" dirty="0">
                <a:effectLst/>
                <a:latin typeface="Garamond" panose="02020404030301010803" pitchFamily="18" charset="0"/>
                <a:ea typeface="Calibri" panose="020F0502020204030204" pitchFamily="34" charset="0"/>
                <a:cs typeface="Times New Roman" panose="02020603050405020304" pitchFamily="18" charset="0"/>
              </a:rPr>
              <a:t>hvert fellr blóðugt / á brjóst grami, </a:t>
            </a:r>
            <a:r>
              <a:rPr lang="en-GB" sz="1400" dirty="0">
                <a:latin typeface="Garamond" panose="02020404030301010803" pitchFamily="18" charset="0"/>
                <a:ea typeface="Calibri" panose="020F0502020204030204" pitchFamily="34" charset="0"/>
                <a:cs typeface="Times New Roman" panose="02020603050405020304" pitchFamily="18" charset="0"/>
              </a:rPr>
              <a:t> / </a:t>
            </a:r>
            <a:r>
              <a:rPr lang="is-IS" sz="1400" dirty="0">
                <a:effectLst/>
                <a:latin typeface="Garamond" panose="02020404030301010803" pitchFamily="18" charset="0"/>
                <a:ea typeface="Calibri" panose="020F0502020204030204" pitchFamily="34" charset="0"/>
                <a:cs typeface="Times New Roman" panose="02020603050405020304" pitchFamily="18" charset="0"/>
              </a:rPr>
              <a:t>úrsvalt, innfjálgt, </a:t>
            </a:r>
            <a:r>
              <a:rPr lang="is-IS" sz="1400" dirty="0">
                <a:latin typeface="Garamond" panose="02020404030301010803" pitchFamily="18" charset="0"/>
                <a:ea typeface="Calibri" panose="020F0502020204030204" pitchFamily="34" charset="0"/>
                <a:cs typeface="Times New Roman" panose="02020603050405020304" pitchFamily="18" charset="0"/>
              </a:rPr>
              <a:t>/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ekka</a:t>
            </a:r>
            <a:r>
              <a:rPr lang="is-IS" sz="1400" dirty="0">
                <a:effectLst/>
                <a:latin typeface="Garamond" panose="02020404030301010803" pitchFamily="18" charset="0"/>
                <a:ea typeface="Calibri" panose="020F0502020204030204" pitchFamily="34" charset="0"/>
                <a:cs typeface="Times New Roman" panose="02020603050405020304" pitchFamily="18" charset="0"/>
              </a:rPr>
              <a:t> þrungit.</a:t>
            </a:r>
          </a:p>
          <a:p>
            <a:pPr marL="1332230">
              <a:lnSpc>
                <a:spcPct val="150000"/>
              </a:lnSpc>
            </a:pPr>
            <a:endParaRPr lang="is-IS" sz="14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is-IS" sz="1400" dirty="0">
                <a:effectLst/>
                <a:latin typeface="Garamond" panose="02020404030301010803" pitchFamily="18" charset="0"/>
                <a:ea typeface="Calibri" panose="020F0502020204030204" pitchFamily="34" charset="0"/>
                <a:cs typeface="Times New Roman" panose="02020603050405020304" pitchFamily="18" charset="0"/>
              </a:rPr>
              <a:t>‘You alone, Sigrun from Sefafell, cause Helgi to be soaked in sorrow-dew; you weep, gold-adorned lady, bitter tears, sun-bright southern girl, before you go to sleep; each falls bloody on the breast of the prince, cold and wet, burning into me, thick with grief.’]</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br>
              <a:rPr lang="is-IS" sz="1400" dirty="0">
                <a:effectLst/>
                <a:latin typeface="Garamond" panose="02020404030301010803" pitchFamily="18" charset="0"/>
                <a:ea typeface="Calibri" panose="020F0502020204030204" pitchFamily="34" charset="0"/>
                <a:cs typeface="Times New Roman" panose="02020603050405020304" pitchFamily="18" charset="0"/>
              </a:rPr>
            </a:br>
            <a:r>
              <a:rPr lang="is-IS" sz="1400" dirty="0">
                <a:effectLst/>
                <a:latin typeface="Garamond" panose="02020404030301010803" pitchFamily="18" charset="0"/>
                <a:ea typeface="Calibri" panose="020F0502020204030204" pitchFamily="34" charset="0"/>
                <a:cs typeface="Times New Roman" panose="02020603050405020304" pitchFamily="18" charset="0"/>
              </a:rPr>
              <a:t>43.„Nú em ek svá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fegin /</a:t>
            </a:r>
            <a:r>
              <a:rPr lang="en-GB" sz="1400" dirty="0">
                <a:latin typeface="Garamond" panose="02020404030301010803" pitchFamily="18" charset="0"/>
                <a:ea typeface="Calibri" panose="020F0502020204030204" pitchFamily="34" charset="0"/>
                <a:cs typeface="Times New Roman" panose="02020603050405020304" pitchFamily="18" charset="0"/>
              </a:rPr>
              <a:t>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fundi</a:t>
            </a:r>
            <a:r>
              <a:rPr lang="is-IS" sz="1400" dirty="0">
                <a:effectLst/>
                <a:latin typeface="Garamond" panose="02020404030301010803" pitchFamily="18" charset="0"/>
                <a:ea typeface="Calibri" panose="020F0502020204030204" pitchFamily="34" charset="0"/>
                <a:cs typeface="Times New Roman" panose="02020603050405020304" pitchFamily="18" charset="0"/>
              </a:rPr>
              <a:t> okkrum  /sem átfrekir  /Óðins haukar, /er val vitu, /varmar bráðir, /eða d</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gglitir  /dagsbrún sjá.</a:t>
            </a:r>
          </a:p>
          <a:p>
            <a:pPr marL="1332230">
              <a:lnSpc>
                <a:spcPct val="150000"/>
              </a:lnSpc>
            </a:pPr>
            <a:endParaRPr lang="en-GB" sz="1400" dirty="0">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is-IS" sz="1400" dirty="0">
                <a:effectLst/>
                <a:latin typeface="Garamond" panose="02020404030301010803" pitchFamily="18" charset="0"/>
                <a:ea typeface="Calibri" panose="020F0502020204030204" pitchFamily="34" charset="0"/>
                <a:cs typeface="Times New Roman" panose="02020603050405020304" pitchFamily="18" charset="0"/>
              </a:rPr>
              <a:t>‘Now I am so glad, at our meeting, as are the greedy hawks of Odin when they know of slaughter, steaming flesh, or, dew-gleaming, they see the dawn.’]</a:t>
            </a:r>
            <a:endParaRPr lang="is-IS" sz="12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endParaRPr lang="is-IS" sz="12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endParaRPr lang="en-GB" sz="1200" dirty="0">
              <a:effectLst/>
              <a:latin typeface="Garamond" panose="02020404030301010803" pitchFamily="18" charset="0"/>
              <a:ea typeface="Calibri" panose="020F0502020204030204" pitchFamily="34" charset="0"/>
              <a:cs typeface="Times New Roman" panose="02020603050405020304" pitchFamily="18" charset="0"/>
            </a:endParaRPr>
          </a:p>
          <a:p>
            <a:pPr>
              <a:spcAft>
                <a:spcPts val="600"/>
              </a:spcAft>
            </a:pPr>
            <a:r>
              <a:rPr lang="en-GB" sz="1050" i="1" dirty="0" err="1">
                <a:effectLst/>
                <a:latin typeface="Garamond" panose="02020404030301010803" pitchFamily="18" charset="0"/>
                <a:ea typeface="Calibri" panose="020F0502020204030204" pitchFamily="34" charset="0"/>
                <a:cs typeface="Times New Roman" panose="02020603050405020304" pitchFamily="18" charset="0"/>
              </a:rPr>
              <a:t>Helgakviða</a:t>
            </a:r>
            <a:r>
              <a:rPr lang="en-GB" sz="1050" i="1" dirty="0">
                <a:effectLst/>
                <a:latin typeface="Garamond" panose="02020404030301010803" pitchFamily="18" charset="0"/>
                <a:ea typeface="Calibri" panose="020F0502020204030204" pitchFamily="34" charset="0"/>
                <a:cs typeface="Times New Roman" panose="02020603050405020304" pitchFamily="18" charset="0"/>
              </a:rPr>
              <a:t> </a:t>
            </a:r>
            <a:r>
              <a:rPr lang="en-GB" sz="1050" i="1" dirty="0" err="1">
                <a:effectLst/>
                <a:latin typeface="Garamond" panose="02020404030301010803" pitchFamily="18" charset="0"/>
                <a:ea typeface="Calibri" panose="020F0502020204030204" pitchFamily="34" charset="0"/>
                <a:cs typeface="Times New Roman" panose="02020603050405020304" pitchFamily="18" charset="0"/>
              </a:rPr>
              <a:t>Hundingsbana</a:t>
            </a:r>
            <a:r>
              <a:rPr lang="en-GB" sz="1050" i="1" dirty="0">
                <a:effectLst/>
                <a:latin typeface="Garamond" panose="02020404030301010803" pitchFamily="18" charset="0"/>
                <a:ea typeface="Calibri" panose="020F0502020204030204" pitchFamily="34" charset="0"/>
                <a:cs typeface="Times New Roman" panose="02020603050405020304" pitchFamily="18" charset="0"/>
              </a:rPr>
              <a:t> II, </a:t>
            </a:r>
            <a:r>
              <a:rPr lang="en-GB" sz="1050" dirty="0">
                <a:effectLst/>
                <a:latin typeface="Garamond" panose="02020404030301010803" pitchFamily="18" charset="0"/>
                <a:ea typeface="Calibri" panose="020F0502020204030204" pitchFamily="34" charset="0"/>
                <a:cs typeface="Times New Roman" panose="02020603050405020304" pitchFamily="18" charset="0"/>
              </a:rPr>
              <a:t>in </a:t>
            </a:r>
            <a:r>
              <a:rPr lang="en-GB" sz="1050" i="1" dirty="0" err="1">
                <a:effectLst/>
                <a:latin typeface="Garamond" panose="02020404030301010803" pitchFamily="18" charset="0"/>
                <a:ea typeface="Calibri" panose="020F0502020204030204" pitchFamily="34" charset="0"/>
                <a:cs typeface="Times New Roman" panose="02020603050405020304" pitchFamily="18" charset="0"/>
              </a:rPr>
              <a:t>Eddukvæði</a:t>
            </a:r>
            <a:r>
              <a:rPr lang="en-GB" sz="1050" i="1" dirty="0">
                <a:effectLst/>
                <a:latin typeface="Garamond" panose="02020404030301010803" pitchFamily="18" charset="0"/>
                <a:ea typeface="Calibri" panose="020F0502020204030204" pitchFamily="34" charset="0"/>
                <a:cs typeface="Times New Roman" panose="02020603050405020304" pitchFamily="18" charset="0"/>
              </a:rPr>
              <a:t> II</a:t>
            </a:r>
            <a:r>
              <a:rPr lang="en-GB" sz="1050" dirty="0">
                <a:effectLst/>
                <a:latin typeface="Garamond" panose="02020404030301010803" pitchFamily="18" charset="0"/>
                <a:ea typeface="Calibri" panose="020F0502020204030204" pitchFamily="34" charset="0"/>
                <a:cs typeface="Times New Roman" panose="02020603050405020304" pitchFamily="18" charset="0"/>
              </a:rPr>
              <a:t>, ÍF, eds.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Jónas</a:t>
            </a:r>
            <a:r>
              <a:rPr lang="en-GB" sz="1050" dirty="0">
                <a:effectLst/>
                <a:latin typeface="Garamond" panose="02020404030301010803" pitchFamily="18" charset="0"/>
                <a:ea typeface="Calibri" panose="020F0502020204030204" pitchFamily="34" charset="0"/>
                <a:cs typeface="Times New Roman" panose="02020603050405020304" pitchFamily="18" charset="0"/>
              </a:rPr>
              <a:t>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Kristjánsson</a:t>
            </a:r>
            <a:r>
              <a:rPr lang="en-GB" sz="1050" dirty="0">
                <a:effectLst/>
                <a:latin typeface="Garamond" panose="02020404030301010803" pitchFamily="18" charset="0"/>
                <a:ea typeface="Calibri" panose="020F0502020204030204" pitchFamily="34" charset="0"/>
                <a:cs typeface="Times New Roman" panose="02020603050405020304" pitchFamily="18" charset="0"/>
              </a:rPr>
              <a:t>,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Vésteinn</a:t>
            </a:r>
            <a:r>
              <a:rPr lang="en-GB" sz="1050" dirty="0">
                <a:effectLst/>
                <a:latin typeface="Garamond" panose="02020404030301010803" pitchFamily="18" charset="0"/>
                <a:ea typeface="Calibri" panose="020F0502020204030204" pitchFamily="34" charset="0"/>
                <a:cs typeface="Times New Roman" panose="02020603050405020304" pitchFamily="18" charset="0"/>
              </a:rPr>
              <a:t>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Ólason</a:t>
            </a:r>
            <a:r>
              <a:rPr lang="en-GB" sz="1050" dirty="0">
                <a:effectLst/>
                <a:latin typeface="Garamond" panose="02020404030301010803" pitchFamily="18" charset="0"/>
                <a:ea typeface="Calibri" panose="020F0502020204030204" pitchFamily="34" charset="0"/>
                <a:cs typeface="Times New Roman" panose="02020603050405020304" pitchFamily="18" charset="0"/>
              </a:rPr>
              <a:t> (Reykjavík: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Hið</a:t>
            </a:r>
            <a:r>
              <a:rPr lang="en-GB" sz="1050" dirty="0">
                <a:effectLst/>
                <a:latin typeface="Garamond" panose="02020404030301010803" pitchFamily="18" charset="0"/>
                <a:ea typeface="Calibri" panose="020F0502020204030204" pitchFamily="34" charset="0"/>
                <a:cs typeface="Times New Roman" panose="02020603050405020304" pitchFamily="18" charset="0"/>
              </a:rPr>
              <a:t>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Íslenska</a:t>
            </a:r>
            <a:r>
              <a:rPr lang="en-GB" sz="1050" dirty="0">
                <a:effectLst/>
                <a:latin typeface="Garamond" panose="02020404030301010803" pitchFamily="18" charset="0"/>
                <a:ea typeface="Calibri" panose="020F0502020204030204" pitchFamily="34" charset="0"/>
                <a:cs typeface="Times New Roman" panose="02020603050405020304" pitchFamily="18" charset="0"/>
              </a:rPr>
              <a:t> </a:t>
            </a:r>
            <a:r>
              <a:rPr lang="en-GB" sz="1050" dirty="0" err="1">
                <a:effectLst/>
                <a:latin typeface="Garamond" panose="02020404030301010803" pitchFamily="18" charset="0"/>
                <a:ea typeface="Calibri" panose="020F0502020204030204" pitchFamily="34" charset="0"/>
                <a:cs typeface="Times New Roman" panose="02020603050405020304" pitchFamily="18" charset="0"/>
              </a:rPr>
              <a:t>Fornritafélag</a:t>
            </a:r>
            <a:r>
              <a:rPr lang="en-GB" sz="1050" dirty="0">
                <a:effectLst/>
                <a:latin typeface="Garamond" panose="02020404030301010803" pitchFamily="18" charset="0"/>
                <a:ea typeface="Calibri" panose="020F0502020204030204" pitchFamily="34" charset="0"/>
                <a:cs typeface="Times New Roman" panose="02020603050405020304" pitchFamily="18" charset="0"/>
              </a:rPr>
              <a:t>, 2014), p. 281.</a:t>
            </a:r>
          </a:p>
          <a:p>
            <a:pPr>
              <a:spcAft>
                <a:spcPts val="600"/>
              </a:spcAft>
            </a:pPr>
            <a:r>
              <a:rPr lang="en-GB" sz="1050" dirty="0">
                <a:effectLst/>
                <a:latin typeface="Garamond" panose="02020404030301010803" pitchFamily="18" charset="0"/>
                <a:ea typeface="Calibri" panose="020F0502020204030204" pitchFamily="34" charset="0"/>
                <a:cs typeface="Times New Roman" panose="02020603050405020304" pitchFamily="18" charset="0"/>
              </a:rPr>
              <a:t>Translation is quoted from Mills, ‘Gender and Death’, pp. 126-7.</a:t>
            </a:r>
          </a:p>
        </p:txBody>
      </p:sp>
      <p:sp>
        <p:nvSpPr>
          <p:cNvPr id="5" name="TextBox 4">
            <a:extLst>
              <a:ext uri="{FF2B5EF4-FFF2-40B4-BE49-F238E27FC236}">
                <a16:creationId xmlns:a16="http://schemas.microsoft.com/office/drawing/2014/main" id="{848B2904-4BBE-B402-B1DB-16C83EE4839C}"/>
              </a:ext>
            </a:extLst>
          </p:cNvPr>
          <p:cNvSpPr txBox="1"/>
          <p:nvPr/>
        </p:nvSpPr>
        <p:spPr>
          <a:xfrm>
            <a:off x="1041400" y="851371"/>
            <a:ext cx="6096000" cy="369332"/>
          </a:xfrm>
          <a:prstGeom prst="rect">
            <a:avLst/>
          </a:prstGeom>
          <a:noFill/>
        </p:spPr>
        <p:txBody>
          <a:bodyPr wrap="square">
            <a:spAutoFit/>
          </a:bodyPr>
          <a:lstStyle/>
          <a:p>
            <a:r>
              <a:rPr lang="en-GB" sz="1800" i="1" cap="small" dirty="0" err="1">
                <a:solidFill>
                  <a:srgbClr val="6A80B9"/>
                </a:solidFill>
                <a:effectLst/>
                <a:latin typeface="Sabon Next LT" panose="02000500000000000000" pitchFamily="2" charset="0"/>
                <a:ea typeface="Calibri" panose="020F0502020204030204" pitchFamily="34" charset="0"/>
              </a:rPr>
              <a:t>Helgakviða</a:t>
            </a:r>
            <a:r>
              <a:rPr lang="en-GB" sz="1800" i="1" cap="small" dirty="0">
                <a:solidFill>
                  <a:srgbClr val="6A80B9"/>
                </a:solidFill>
                <a:effectLst/>
                <a:latin typeface="Sabon Next LT" panose="02000500000000000000" pitchFamily="2" charset="0"/>
                <a:ea typeface="Calibri" panose="020F0502020204030204" pitchFamily="34" charset="0"/>
              </a:rPr>
              <a:t> </a:t>
            </a:r>
            <a:r>
              <a:rPr lang="en-GB" sz="1800" i="1" cap="small" dirty="0" err="1">
                <a:solidFill>
                  <a:srgbClr val="6A80B9"/>
                </a:solidFill>
                <a:effectLst/>
                <a:latin typeface="Sabon Next LT" panose="02000500000000000000" pitchFamily="2" charset="0"/>
                <a:ea typeface="Calibri" panose="020F0502020204030204" pitchFamily="34" charset="0"/>
              </a:rPr>
              <a:t>Hundingsbana</a:t>
            </a:r>
            <a:r>
              <a:rPr lang="en-GB" sz="1800" i="1" cap="small" dirty="0">
                <a:solidFill>
                  <a:srgbClr val="6A80B9"/>
                </a:solidFill>
                <a:effectLst/>
                <a:latin typeface="Sabon Next LT" panose="02000500000000000000" pitchFamily="2" charset="0"/>
                <a:ea typeface="Calibri" panose="020F0502020204030204" pitchFamily="34" charset="0"/>
              </a:rPr>
              <a:t> II</a:t>
            </a:r>
            <a:r>
              <a:rPr lang="en-GB" cap="small" dirty="0">
                <a:solidFill>
                  <a:srgbClr val="6A80B9"/>
                </a:solidFill>
                <a:effectLst/>
              </a:rPr>
              <a:t> </a:t>
            </a:r>
            <a:endParaRPr lang="en-US" cap="small" dirty="0">
              <a:solidFill>
                <a:srgbClr val="6A80B9"/>
              </a:solidFill>
            </a:endParaRPr>
          </a:p>
        </p:txBody>
      </p:sp>
    </p:spTree>
    <p:extLst>
      <p:ext uri="{BB962C8B-B14F-4D97-AF65-F5344CB8AC3E}">
        <p14:creationId xmlns:p14="http://schemas.microsoft.com/office/powerpoint/2010/main" val="593038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CC3B05-81C2-B896-B047-ECDF5617DC76}"/>
              </a:ext>
            </a:extLst>
          </p:cNvPr>
          <p:cNvSpPr txBox="1"/>
          <p:nvPr/>
        </p:nvSpPr>
        <p:spPr>
          <a:xfrm>
            <a:off x="1640360" y="2562924"/>
            <a:ext cx="8911280" cy="3742563"/>
          </a:xfrm>
          <a:prstGeom prst="rect">
            <a:avLst/>
          </a:prstGeom>
          <a:noFill/>
        </p:spPr>
        <p:txBody>
          <a:bodyPr wrap="square">
            <a:spAutoFit/>
          </a:bodyPr>
          <a:lstStyle/>
          <a:p>
            <a:pPr marL="457200">
              <a:lnSpc>
                <a:spcPct val="150000"/>
              </a:lnSpc>
              <a:spcBef>
                <a:spcPts val="600"/>
              </a:spcBef>
              <a:spcAft>
                <a:spcPts val="600"/>
              </a:spcAft>
            </a:pPr>
            <a:endParaRPr lang="is-IS" sz="1200" dirty="0">
              <a:effectLst/>
              <a:latin typeface="Garamond" panose="02020404030301010803" pitchFamily="18" charset="0"/>
              <a:ea typeface="Calibri" panose="020F0502020204030204" pitchFamily="34" charset="0"/>
              <a:cs typeface="Times New Roman" panose="02020603050405020304" pitchFamily="18" charset="0"/>
            </a:endParaRPr>
          </a:p>
          <a:p>
            <a:pPr marL="457200">
              <a:lnSpc>
                <a:spcPct val="150000"/>
              </a:lnSpc>
              <a:spcBef>
                <a:spcPts val="600"/>
              </a:spcBef>
              <a:spcAft>
                <a:spcPts val="600"/>
              </a:spcAft>
            </a:pPr>
            <a:br>
              <a:rPr lang="is-IS" sz="1200" dirty="0">
                <a:effectLst/>
                <a:latin typeface="Garamond" panose="02020404030301010803" pitchFamily="18" charset="0"/>
                <a:ea typeface="Calibri" panose="020F0502020204030204" pitchFamily="34" charset="0"/>
                <a:cs typeface="Times New Roman" panose="02020603050405020304" pitchFamily="18" charset="0"/>
              </a:rPr>
            </a:b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en-GB" sz="1400" dirty="0">
                <a:effectLst/>
                <a:latin typeface="Garamond" panose="02020404030301010803" pitchFamily="18" charset="0"/>
                <a:ea typeface="Calibri" panose="020F0502020204030204" pitchFamily="34" charset="0"/>
                <a:cs typeface="Times New Roman" panose="02020603050405020304" pitchFamily="18" charset="0"/>
              </a:rPr>
              <a:t>The joyful find of the kinsmen of Frigg</a:t>
            </a:r>
            <a:r>
              <a:rPr lang="en-GB" sz="1400" dirty="0">
                <a:effectLst/>
                <a:latin typeface="Garamond" panose="02020404030301010803" pitchFamily="18" charset="0"/>
                <a:ea typeface="MS Mincho" panose="02020609040205080304" pitchFamily="49" charset="-128"/>
                <a:cs typeface="Times New Roman" panose="02020603050405020304" pitchFamily="18" charset="0"/>
              </a:rPr>
              <a:t> </a:t>
            </a:r>
            <a:r>
              <a:rPr lang="en-GB" sz="1400" dirty="0">
                <a:effectLst/>
                <a:latin typeface="Garamond" panose="02020404030301010803" pitchFamily="18" charset="0"/>
                <a:ea typeface="Calibri" panose="020F0502020204030204" pitchFamily="34" charset="0"/>
                <a:cs typeface="Times New Roman" panose="02020603050405020304" pitchFamily="18" charset="0"/>
              </a:rPr>
              <a:t>, brought long ago from the world of giants, is not easily driven from the home of thought, and cruel grief causes this.</a:t>
            </a: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p>
          <a:p>
            <a:pPr marL="457200">
              <a:lnSpc>
                <a:spcPct val="150000"/>
              </a:lnSpc>
              <a:spcBef>
                <a:spcPts val="600"/>
              </a:spcBef>
              <a:spcAft>
                <a:spcPts val="600"/>
              </a:spcAft>
            </a:pPr>
            <a:endParaRPr lang="en-GB" sz="1200" dirty="0">
              <a:effectLst/>
              <a:latin typeface="Garamond" panose="02020404030301010803" pitchFamily="18" charset="0"/>
              <a:ea typeface="Calibri" panose="020F0502020204030204" pitchFamily="34" charset="0"/>
              <a:cs typeface="Times New Roman" panose="02020603050405020304" pitchFamily="18" charset="0"/>
            </a:endParaRPr>
          </a:p>
          <a:p>
            <a:pPr marL="457200">
              <a:lnSpc>
                <a:spcPct val="150000"/>
              </a:lnSpc>
              <a:spcBef>
                <a:spcPts val="600"/>
              </a:spcBef>
              <a:spcAft>
                <a:spcPts val="600"/>
              </a:spcAft>
            </a:pPr>
            <a:endParaRPr lang="en-GB" sz="1200" dirty="0">
              <a:effectLst/>
              <a:latin typeface="Garamond" panose="02020404030301010803" pitchFamily="18" charset="0"/>
              <a:ea typeface="Calibri" panose="020F0502020204030204" pitchFamily="34" charset="0"/>
              <a:cs typeface="Times New Roman" panose="02020603050405020304" pitchFamily="18" charset="0"/>
            </a:endParaRPr>
          </a:p>
          <a:p>
            <a:pPr>
              <a:lnSpc>
                <a:spcPct val="150000"/>
              </a:lnSpc>
            </a:pP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Egils</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saga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Skalla</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-Gr</a:t>
            </a:r>
            <a:r>
              <a:rPr lang="is-IS" sz="1200" i="1" dirty="0">
                <a:effectLst/>
                <a:latin typeface="Garamond" panose="02020404030301010803" pitchFamily="18" charset="0"/>
                <a:ea typeface="Calibri" panose="020F0502020204030204" pitchFamily="34" charset="0"/>
                <a:cs typeface="Times New Roman" panose="02020603050405020304" pitchFamily="18" charset="0"/>
              </a:rPr>
              <a:t>ímssonar</a:t>
            </a:r>
            <a:r>
              <a:rPr lang="en-GB" sz="1200" dirty="0">
                <a:effectLst/>
                <a:latin typeface="Garamond" panose="02020404030301010803" pitchFamily="18" charset="0"/>
                <a:ea typeface="Calibri" panose="020F0502020204030204" pitchFamily="34" charset="0"/>
                <a:cs typeface="Times New Roman" panose="02020603050405020304" pitchFamily="18" charset="0"/>
              </a:rPr>
              <a:t>, ÍF II, ed.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Sigurður</a:t>
            </a:r>
            <a:r>
              <a:rPr lang="en-GB" sz="1200" dirty="0">
                <a:effectLst/>
                <a:latin typeface="Garamond" panose="02020404030301010803" pitchFamily="18" charset="0"/>
                <a:ea typeface="Calibri" panose="020F0502020204030204" pitchFamily="34" charset="0"/>
                <a:cs typeface="Times New Roman" panose="02020603050405020304" pitchFamily="18" charset="0"/>
              </a:rPr>
              <a:t>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Nordal</a:t>
            </a:r>
            <a:r>
              <a:rPr lang="en-GB" sz="1200" dirty="0">
                <a:effectLst/>
                <a:latin typeface="Garamond" panose="02020404030301010803" pitchFamily="18" charset="0"/>
                <a:ea typeface="Calibri" panose="020F0502020204030204" pitchFamily="34" charset="0"/>
                <a:cs typeface="Times New Roman" panose="02020603050405020304" pitchFamily="18" charset="0"/>
              </a:rPr>
              <a:t> (Reykjavík: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Hið</a:t>
            </a:r>
            <a:r>
              <a:rPr lang="en-GB" sz="1200" dirty="0">
                <a:effectLst/>
                <a:latin typeface="Garamond" panose="02020404030301010803" pitchFamily="18" charset="0"/>
                <a:ea typeface="Calibri" panose="020F0502020204030204" pitchFamily="34" charset="0"/>
                <a:cs typeface="Times New Roman" panose="02020603050405020304" pitchFamily="18" charset="0"/>
              </a:rPr>
              <a:t>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Íslenska</a:t>
            </a:r>
            <a:r>
              <a:rPr lang="en-GB" sz="1200" dirty="0">
                <a:effectLst/>
                <a:latin typeface="Garamond" panose="02020404030301010803" pitchFamily="18" charset="0"/>
                <a:ea typeface="Calibri" panose="020F0502020204030204" pitchFamily="34" charset="0"/>
                <a:cs typeface="Times New Roman" panose="02020603050405020304" pitchFamily="18" charset="0"/>
              </a:rPr>
              <a:t>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Fornritafélag</a:t>
            </a:r>
            <a:r>
              <a:rPr lang="en-GB" sz="1200" dirty="0">
                <a:effectLst/>
                <a:latin typeface="Garamond" panose="02020404030301010803" pitchFamily="18" charset="0"/>
                <a:ea typeface="Calibri" panose="020F0502020204030204" pitchFamily="34" charset="0"/>
                <a:cs typeface="Times New Roman" panose="02020603050405020304" pitchFamily="18" charset="0"/>
              </a:rPr>
              <a:t>, 1933), p. 247. Translation is cited from E.O.G.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Turville-Petre</a:t>
            </a:r>
            <a:r>
              <a:rPr lang="en-GB" sz="1200" dirty="0">
                <a:effectLst/>
                <a:latin typeface="Garamond" panose="02020404030301010803" pitchFamily="18" charset="0"/>
                <a:ea typeface="Calibri" panose="020F0502020204030204" pitchFamily="34" charset="0"/>
                <a:cs typeface="Times New Roman" panose="02020603050405020304" pitchFamily="18" charset="0"/>
              </a:rPr>
              <a:t>, </a:t>
            </a:r>
            <a:r>
              <a:rPr lang="en-GB" sz="1200" i="1" dirty="0" err="1">
                <a:effectLst/>
                <a:latin typeface="Garamond" panose="02020404030301010803" pitchFamily="18" charset="0"/>
                <a:ea typeface="Calibri" panose="020F0502020204030204" pitchFamily="34" charset="0"/>
                <a:cs typeface="Times New Roman" panose="02020603050405020304" pitchFamily="18" charset="0"/>
              </a:rPr>
              <a:t>Scaldic</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 Poetry</a:t>
            </a:r>
            <a:r>
              <a:rPr lang="en-GB" sz="1200" dirty="0">
                <a:effectLst/>
                <a:latin typeface="Garamond" panose="02020404030301010803" pitchFamily="18" charset="0"/>
                <a:ea typeface="Calibri" panose="020F0502020204030204" pitchFamily="34" charset="0"/>
                <a:cs typeface="Times New Roman" panose="02020603050405020304" pitchFamily="18" charset="0"/>
              </a:rPr>
              <a:t> (Oxford: Clarendon Press, 1976), p. 29. </a:t>
            </a:r>
            <a:r>
              <a:rPr lang="is-IS" sz="1200" dirty="0">
                <a:effectLst/>
                <a:latin typeface="Garamond" panose="02020404030301010803" pitchFamily="18" charset="0"/>
                <a:ea typeface="Calibri" panose="020F0502020204030204" pitchFamily="34" charset="0"/>
                <a:cs typeface="Times New Roman" panose="02020603050405020304" pitchFamily="18" charset="0"/>
              </a:rPr>
              <a:t>Also, see </a:t>
            </a:r>
            <a:r>
              <a:rPr lang="en-US" sz="1200" dirty="0">
                <a:effectLst/>
                <a:latin typeface="Garamond" panose="02020404030301010803" pitchFamily="18" charset="0"/>
                <a:ea typeface="Calibri" panose="020F0502020204030204" pitchFamily="34" charset="0"/>
                <a:cs typeface="Times New Roman" panose="02020603050405020304" pitchFamily="18" charset="0"/>
              </a:rPr>
              <a:t>Inna </a:t>
            </a:r>
            <a:r>
              <a:rPr lang="en-US" sz="1200" dirty="0" err="1">
                <a:effectLst/>
                <a:latin typeface="Garamond" panose="02020404030301010803" pitchFamily="18" charset="0"/>
                <a:ea typeface="Calibri" panose="020F0502020204030204" pitchFamily="34" charset="0"/>
                <a:cs typeface="Times New Roman" panose="02020603050405020304" pitchFamily="18" charset="0"/>
              </a:rPr>
              <a:t>Matyushina’s</a:t>
            </a:r>
            <a:r>
              <a:rPr lang="en-US" sz="1200" dirty="0">
                <a:effectLst/>
                <a:latin typeface="Garamond" panose="02020404030301010803" pitchFamily="18" charset="0"/>
                <a:ea typeface="Calibri" panose="020F0502020204030204" pitchFamily="34" charset="0"/>
                <a:cs typeface="Times New Roman" panose="02020603050405020304" pitchFamily="18" charset="0"/>
              </a:rPr>
              <a:t> more literal translation of this stanza in her article ‘Grief, Gender, and the Birth of Lyric in Old Norse Poetry’, in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Grief, Gender, and Identity in the Middle Ages: Knowing Sorrow</a:t>
            </a:r>
            <a:r>
              <a:rPr lang="en-US" sz="1200" dirty="0">
                <a:effectLst/>
                <a:latin typeface="Garamond" panose="02020404030301010803" pitchFamily="18" charset="0"/>
                <a:ea typeface="Calibri" panose="020F0502020204030204" pitchFamily="34" charset="0"/>
                <a:cs typeface="Times New Roman" panose="02020603050405020304" pitchFamily="18" charset="0"/>
              </a:rPr>
              <a:t>, ed. Lee Templeton (Brill, 2022), pp. 94-117 (p.</a:t>
            </a:r>
            <a:r>
              <a:rPr lang="is-IS" sz="1200" dirty="0">
                <a:effectLst/>
                <a:latin typeface="Garamond" panose="02020404030301010803" pitchFamily="18" charset="0"/>
                <a:ea typeface="Calibri" panose="020F0502020204030204" pitchFamily="34" charset="0"/>
                <a:cs typeface="Times New Roman" panose="02020603050405020304" pitchFamily="18" charset="0"/>
              </a:rPr>
              <a:t> 113</a:t>
            </a:r>
            <a:r>
              <a:rPr lang="en-US" sz="1200" dirty="0">
                <a:effectLst/>
                <a:latin typeface="Garamond" panose="02020404030301010803" pitchFamily="18" charset="0"/>
                <a:ea typeface="Calibri" panose="020F0502020204030204" pitchFamily="34" charset="0"/>
                <a:cs typeface="Times New Roman" panose="02020603050405020304" pitchFamily="18" charset="0"/>
              </a:rPr>
              <a:t>): “</a:t>
            </a:r>
            <a:r>
              <a:rPr lang="en-GB" sz="1200" dirty="0">
                <a:effectLst/>
                <a:latin typeface="Garamond" panose="02020404030301010803" pitchFamily="18" charset="0"/>
                <a:ea typeface="Calibri" panose="020F0502020204030204" pitchFamily="34" charset="0"/>
                <a:cs typeface="Times New Roman" panose="02020603050405020304" pitchFamily="18" charset="0"/>
              </a:rPr>
              <a:t>It is not easy to emit (to breathe out), as </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the sobbing</a:t>
            </a:r>
            <a:r>
              <a:rPr lang="en-GB" sz="1200" dirty="0">
                <a:effectLst/>
                <a:latin typeface="Garamond" panose="02020404030301010803" pitchFamily="18" charset="0"/>
                <a:ea typeface="Calibri" panose="020F0502020204030204" pitchFamily="34" charset="0"/>
                <a:cs typeface="Times New Roman" panose="02020603050405020304" pitchFamily="18" charset="0"/>
              </a:rPr>
              <a:t> [italics is mine – </a:t>
            </a:r>
            <a:r>
              <a:rPr lang="en-GB" sz="1200" i="1" dirty="0">
                <a:effectLst/>
                <a:latin typeface="Garamond" panose="02020404030301010803" pitchFamily="18" charset="0"/>
                <a:ea typeface="Calibri" panose="020F0502020204030204" pitchFamily="34" charset="0"/>
                <a:cs typeface="Times New Roman" panose="02020603050405020304" pitchFamily="18" charset="0"/>
              </a:rPr>
              <a:t>E.V.</a:t>
            </a:r>
            <a:r>
              <a:rPr lang="en-GB" sz="1200" dirty="0">
                <a:effectLst/>
                <a:latin typeface="Garamond" panose="02020404030301010803" pitchFamily="18" charset="0"/>
                <a:ea typeface="Calibri" panose="020F0502020204030204" pitchFamily="34" charset="0"/>
                <a:cs typeface="Times New Roman" panose="02020603050405020304" pitchFamily="18" charset="0"/>
              </a:rPr>
              <a:t>] presses hard out of the dwelling of thought (=breast) a joyful gift of the descendants of Frigg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asir</a:t>
            </a:r>
            <a:r>
              <a:rPr lang="en-GB" sz="1200" dirty="0">
                <a:effectLst/>
                <a:latin typeface="Garamond" panose="02020404030301010803" pitchFamily="18" charset="0"/>
                <a:ea typeface="Calibri" panose="020F0502020204030204" pitchFamily="34" charset="0"/>
                <a:cs typeface="Times New Roman" panose="02020603050405020304" pitchFamily="18" charset="0"/>
              </a:rPr>
              <a:t>), delivered in ancient times from </a:t>
            </a:r>
            <a:r>
              <a:rPr lang="en-GB" sz="1200" dirty="0" err="1">
                <a:effectLst/>
                <a:latin typeface="Garamond" panose="02020404030301010803" pitchFamily="18" charset="0"/>
                <a:ea typeface="Calibri" panose="020F0502020204030204" pitchFamily="34" charset="0"/>
                <a:cs typeface="Times New Roman" panose="02020603050405020304" pitchFamily="18" charset="0"/>
              </a:rPr>
              <a:t>Jǫtunheimr</a:t>
            </a:r>
            <a:r>
              <a:rPr lang="en-GB" sz="1200" dirty="0">
                <a:effectLst/>
                <a:latin typeface="Garamond" panose="02020404030301010803" pitchFamily="18" charset="0"/>
                <a:ea typeface="Calibri" panose="020F0502020204030204" pitchFamily="34" charset="0"/>
                <a:cs typeface="Times New Roman" panose="02020603050405020304" pitchFamily="18" charset="0"/>
              </a:rPr>
              <a:t>.”</a:t>
            </a:r>
          </a:p>
        </p:txBody>
      </p:sp>
      <p:sp>
        <p:nvSpPr>
          <p:cNvPr id="8" name="TextBox 7">
            <a:extLst>
              <a:ext uri="{FF2B5EF4-FFF2-40B4-BE49-F238E27FC236}">
                <a16:creationId xmlns:a16="http://schemas.microsoft.com/office/drawing/2014/main" id="{C81BE192-B7D0-C480-CA23-7C7392C8332A}"/>
              </a:ext>
            </a:extLst>
          </p:cNvPr>
          <p:cNvSpPr txBox="1"/>
          <p:nvPr/>
        </p:nvSpPr>
        <p:spPr>
          <a:xfrm>
            <a:off x="2521636" y="1471104"/>
            <a:ext cx="6317391" cy="1708160"/>
          </a:xfrm>
          <a:prstGeom prst="rect">
            <a:avLst/>
          </a:prstGeom>
          <a:noFill/>
        </p:spPr>
        <p:txBody>
          <a:bodyPr wrap="square" numCol="2">
            <a:spAutoFit/>
          </a:bodyPr>
          <a:lstStyle/>
          <a:p>
            <a:pPr marL="1332230">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2. Esa auðþeystr,</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þvít </a:t>
            </a:r>
            <a:r>
              <a:rPr lang="is-IS" sz="1400" b="1" dirty="0">
                <a:effectLst/>
                <a:latin typeface="Garamond" panose="02020404030301010803" pitchFamily="18" charset="0"/>
                <a:ea typeface="Calibri" panose="020F0502020204030204" pitchFamily="34" charset="0"/>
                <a:cs typeface="Times New Roman" panose="02020603050405020304" pitchFamily="18" charset="0"/>
              </a:rPr>
              <a:t>ekki veldr</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h</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fugligr,</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32230">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ór hyggju stað</a:t>
            </a:r>
            <a:endParaRPr lang="is-IS" sz="1400" b="1" dirty="0">
              <a:latin typeface="Garamond" panose="02020404030301010803" pitchFamily="18" charset="0"/>
              <a:ea typeface="Calibri" panose="020F0502020204030204" pitchFamily="34" charset="0"/>
              <a:cs typeface="Times New Roman" panose="02020603050405020304" pitchFamily="18" charset="0"/>
            </a:endParaRPr>
          </a:p>
          <a:p>
            <a:pPr marL="1371600" lvl="2">
              <a:lnSpc>
                <a:spcPct val="150000"/>
              </a:lnSpc>
            </a:pPr>
            <a:endParaRPr lang="is-IS" sz="1400" b="1" dirty="0">
              <a:latin typeface="Garamond" panose="02020404030301010803" pitchFamily="18" charset="0"/>
              <a:ea typeface="Calibri" panose="020F0502020204030204" pitchFamily="34" charset="0"/>
              <a:cs typeface="Times New Roman" panose="02020603050405020304" pitchFamily="18" charset="0"/>
            </a:endParaRPr>
          </a:p>
          <a:p>
            <a:pPr marL="1371600" lvl="2">
              <a:lnSpc>
                <a:spcPct val="150000"/>
              </a:lnSpc>
            </a:pPr>
            <a:r>
              <a:rPr lang="is-IS" sz="1400" b="1" dirty="0">
                <a:effectLst/>
                <a:latin typeface="Garamond" panose="02020404030301010803" pitchFamily="18" charset="0"/>
                <a:ea typeface="Calibri" panose="020F0502020204030204" pitchFamily="34" charset="0"/>
                <a:cs typeface="Times New Roman" panose="02020603050405020304" pitchFamily="18" charset="0"/>
              </a:rPr>
              <a:t>fagnafundr</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71600" lvl="2">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Friggjar niðja,</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71600" lvl="2">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ár borinn</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a:p>
            <a:pPr marL="1371600" lvl="2">
              <a:lnSpc>
                <a:spcPct val="150000"/>
              </a:lnSpc>
            </a:pPr>
            <a:r>
              <a:rPr lang="is-IS" sz="1400" dirty="0">
                <a:effectLst/>
                <a:latin typeface="Garamond" panose="02020404030301010803" pitchFamily="18" charset="0"/>
                <a:ea typeface="Calibri" panose="020F0502020204030204" pitchFamily="34" charset="0"/>
                <a:cs typeface="Times New Roman" panose="02020603050405020304" pitchFamily="18" charset="0"/>
              </a:rPr>
              <a:t>ór J</a:t>
            </a:r>
            <a:r>
              <a:rPr lang="is-IS" sz="1400" dirty="0">
                <a:effectLst/>
                <a:latin typeface="Garamond" panose="02020404030301010803" pitchFamily="18" charset="0"/>
                <a:ea typeface="Calibri" panose="020F0502020204030204" pitchFamily="34" charset="0"/>
                <a:cs typeface="Cambria" panose="02040503050406030204" pitchFamily="18" charset="0"/>
              </a:rPr>
              <a:t>ǫ</a:t>
            </a:r>
            <a:r>
              <a:rPr lang="is-IS" sz="1400" dirty="0">
                <a:effectLst/>
                <a:latin typeface="Garamond" panose="02020404030301010803" pitchFamily="18" charset="0"/>
                <a:ea typeface="Calibri" panose="020F0502020204030204" pitchFamily="34" charset="0"/>
                <a:cs typeface="Times New Roman" panose="02020603050405020304" pitchFamily="18" charset="0"/>
              </a:rPr>
              <a:t>tunheimum.</a:t>
            </a:r>
            <a:endParaRPr lang="en-GB" sz="1400" dirty="0">
              <a:effectLst/>
              <a:latin typeface="Garamond" panose="02020404030301010803"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5DDADF1-7DDB-F00C-8094-28D4C11DA244}"/>
              </a:ext>
            </a:extLst>
          </p:cNvPr>
          <p:cNvSpPr txBox="1"/>
          <p:nvPr/>
        </p:nvSpPr>
        <p:spPr>
          <a:xfrm>
            <a:off x="1066800" y="927995"/>
            <a:ext cx="6096000" cy="369332"/>
          </a:xfrm>
          <a:prstGeom prst="rect">
            <a:avLst/>
          </a:prstGeom>
          <a:noFill/>
        </p:spPr>
        <p:txBody>
          <a:bodyPr wrap="square">
            <a:spAutoFit/>
          </a:bodyPr>
          <a:lstStyle/>
          <a:p>
            <a:r>
              <a:rPr lang="en-GB" sz="1800" i="1" cap="small" dirty="0" err="1">
                <a:solidFill>
                  <a:srgbClr val="6A80B9"/>
                </a:solidFill>
                <a:effectLst/>
                <a:latin typeface="Sabon Next LT" panose="02000500000000000000" pitchFamily="2" charset="0"/>
                <a:ea typeface="Calibri" panose="020F0502020204030204" pitchFamily="34" charset="0"/>
              </a:rPr>
              <a:t>Sonatorrek</a:t>
            </a:r>
            <a:r>
              <a:rPr lang="en-GB" cap="small" dirty="0">
                <a:solidFill>
                  <a:srgbClr val="6A80B9"/>
                </a:solidFill>
                <a:effectLst/>
              </a:rPr>
              <a:t> </a:t>
            </a:r>
            <a:endParaRPr lang="en-US" cap="small" dirty="0">
              <a:solidFill>
                <a:srgbClr val="6A80B9"/>
              </a:solidFill>
            </a:endParaRPr>
          </a:p>
        </p:txBody>
      </p:sp>
    </p:spTree>
    <p:extLst>
      <p:ext uri="{BB962C8B-B14F-4D97-AF65-F5344CB8AC3E}">
        <p14:creationId xmlns:p14="http://schemas.microsoft.com/office/powerpoint/2010/main" val="496409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84AFC5E-FA15-F280-91EB-8F9D22A1973D}"/>
              </a:ext>
            </a:extLst>
          </p:cNvPr>
          <p:cNvPicPr>
            <a:picLocks noChangeAspect="1"/>
          </p:cNvPicPr>
          <p:nvPr/>
        </p:nvPicPr>
        <p:blipFill rotWithShape="1">
          <a:blip r:embed="rId3">
            <a:alphaModFix amt="20000"/>
          </a:blip>
          <a:srcRect l="12796" t="29750" r="9524" b="9423"/>
          <a:stretch/>
        </p:blipFill>
        <p:spPr>
          <a:xfrm>
            <a:off x="934264" y="751414"/>
            <a:ext cx="10323471" cy="5355172"/>
          </a:xfrm>
          <a:prstGeom prst="rect">
            <a:avLst/>
          </a:prstGeom>
        </p:spPr>
      </p:pic>
      <p:sp>
        <p:nvSpPr>
          <p:cNvPr id="10" name="TextBox 9">
            <a:extLst>
              <a:ext uri="{FF2B5EF4-FFF2-40B4-BE49-F238E27FC236}">
                <a16:creationId xmlns:a16="http://schemas.microsoft.com/office/drawing/2014/main" id="{59CE06C3-2766-308F-9FDF-4A8D17572243}"/>
              </a:ext>
            </a:extLst>
          </p:cNvPr>
          <p:cNvSpPr txBox="1"/>
          <p:nvPr/>
        </p:nvSpPr>
        <p:spPr>
          <a:xfrm>
            <a:off x="2411429" y="751414"/>
            <a:ext cx="7369140" cy="5555688"/>
          </a:xfrm>
          <a:prstGeom prst="rect">
            <a:avLst/>
          </a:prstGeom>
          <a:noFill/>
        </p:spPr>
        <p:txBody>
          <a:bodyPr wrap="square">
            <a:spAutoFit/>
          </a:bodyPr>
          <a:lstStyle/>
          <a:p>
            <a:pPr>
              <a:lnSpc>
                <a:spcPct val="150000"/>
              </a:lnSpc>
            </a:pPr>
            <a:r>
              <a:rPr lang="is-IS" sz="1400" dirty="0">
                <a:latin typeface="Garamond" panose="02020404030301010803" pitchFamily="18" charset="0"/>
              </a:rPr>
              <a:t>En er Andreas postoli sa Mattheum postola þar inni með oðrum bandingium, þeim er þeir borgarmenn hofðu i pislum fyrir guðs nafni, þa </a:t>
            </a:r>
            <a:r>
              <a:rPr lang="is-IS" sz="1400" b="1" dirty="0">
                <a:latin typeface="Garamond" panose="02020404030301010803" pitchFamily="18" charset="0"/>
              </a:rPr>
              <a:t>gret hann beiskliga</a:t>
            </a:r>
            <a:r>
              <a:rPr lang="is-IS" sz="1400" dirty="0">
                <a:latin typeface="Garamond" panose="02020404030301010803" pitchFamily="18" charset="0"/>
              </a:rPr>
              <a:t> ok bað til guðs ok mælti: „[…].“ En þegar er hann hafði lokit bøn sinni, þa skalf myrkvastofan, ok þvi næst skein lios mikit i myrkvastofuna af himni. Þa tok Mattheus postoli sion sina, ok fellu af honum iarnrekendrnar, er hann var bundinn með, ok allir þeir er bundnir voru, slitnuðu bondin af þeim, ok urðu þeir lausir, ok lofuðu allir guð ok mælltu: „Mikill er guð, sa er helgir postolar boða.“ Siðan leiddi Andreas postoli þa menn alla or myrkvastofunni, ok let hvern fara til sins heraðs. </a:t>
            </a:r>
            <a:r>
              <a:rPr lang="is-IS" sz="1400" b="1" dirty="0">
                <a:latin typeface="Garamond" panose="02020404030301010803" pitchFamily="18" charset="0"/>
              </a:rPr>
              <a:t>Þa varð fagnaðarfundr mikill</a:t>
            </a:r>
            <a:r>
              <a:rPr lang="is-IS" sz="1400" dirty="0">
                <a:latin typeface="Garamond" panose="02020404030301010803" pitchFamily="18" charset="0"/>
              </a:rPr>
              <a:t> með þeim postolum, [...].</a:t>
            </a:r>
          </a:p>
          <a:p>
            <a:pPr>
              <a:lnSpc>
                <a:spcPct val="150000"/>
              </a:lnSpc>
            </a:pPr>
            <a:endParaRPr lang="is-IS" sz="1400" dirty="0">
              <a:latin typeface="Garamond" panose="02020404030301010803" pitchFamily="18" charset="0"/>
            </a:endParaRPr>
          </a:p>
          <a:p>
            <a:pPr>
              <a:lnSpc>
                <a:spcPct val="150000"/>
              </a:lnSpc>
            </a:pPr>
            <a:r>
              <a:rPr lang="en-GB" sz="14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“And when Andrew the apostle saw Matthew the apostle therein with other captives, those who endured tortures for the name of god, then he wept bitterly, and called out to god, and said: “[…].” And as soon as he finished his prayer, the prison trembled, and then, next, a great light from heaven shone in the prison. Then Matthew the apostle recovered his sight, and the iron fetters with which he was bound fell from him, and all those who were bound</a:t>
            </a:r>
            <a:r>
              <a:rPr lang="en-US" sz="14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broke free from their bonds, and they became free, and all praised god and said: “Great is god, whom the saintly apostles preach.” Then Andrew the apostle led all those men out of the prison and bade each of them go to their provinces. Then there was a great joyful-meeting between the apostles,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en-GB" sz="1400" dirty="0">
              <a:latin typeface="Garamond" panose="02020404030301010803" pitchFamily="18" charset="0"/>
            </a:endParaRPr>
          </a:p>
        </p:txBody>
      </p:sp>
    </p:spTree>
    <p:extLst>
      <p:ext uri="{BB962C8B-B14F-4D97-AF65-F5344CB8AC3E}">
        <p14:creationId xmlns:p14="http://schemas.microsoft.com/office/powerpoint/2010/main" val="343298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3E396E-D773-6712-5FC5-BC1546E0DB99}"/>
              </a:ext>
            </a:extLst>
          </p:cNvPr>
          <p:cNvSpPr>
            <a:spLocks noGrp="1"/>
          </p:cNvSpPr>
          <p:nvPr>
            <p:ph idx="1"/>
          </p:nvPr>
        </p:nvSpPr>
        <p:spPr>
          <a:xfrm>
            <a:off x="1310131" y="4625600"/>
            <a:ext cx="9571737" cy="1771800"/>
          </a:xfrm>
        </p:spPr>
        <p:txBody>
          <a:bodyPr>
            <a:normAutofit/>
          </a:bodyPr>
          <a:lstStyle/>
          <a:p>
            <a:endParaRPr lang="en-GB" sz="1700" i="1" dirty="0">
              <a:latin typeface="Garamond" panose="02020404030301010803" pitchFamily="18" charset="0"/>
              <a:ea typeface="Calibri" panose="020F0502020204030204" pitchFamily="34" charset="0"/>
              <a:cs typeface="Times New Roman" panose="02020603050405020304" pitchFamily="18" charset="0"/>
            </a:endParaRPr>
          </a:p>
          <a:p>
            <a:r>
              <a:rPr lang="fr-FR" sz="1400" i="1" dirty="0" err="1">
                <a:effectLst/>
                <a:latin typeface="Garamond" panose="02020404030301010803" pitchFamily="18" charset="0"/>
                <a:ea typeface="Calibri" panose="020F0502020204030204" pitchFamily="34" charset="0"/>
                <a:cs typeface="Times New Roman" panose="02020603050405020304" pitchFamily="18" charset="0"/>
              </a:rPr>
              <a:t>Vulg</a:t>
            </a:r>
            <a:r>
              <a:rPr lang="fr-FR" sz="1400" i="1" dirty="0">
                <a:effectLst/>
                <a:latin typeface="Garamond" panose="02020404030301010803" pitchFamily="18" charset="0"/>
                <a:ea typeface="Calibri" panose="020F0502020204030204" pitchFamily="34" charset="0"/>
                <a:cs typeface="Times New Roman" panose="02020603050405020304" pitchFamily="18" charset="0"/>
              </a:rPr>
              <a:t> Lucas 19:40-46</a:t>
            </a:r>
            <a:r>
              <a:rPr lang="fr-FR" sz="1400" dirty="0">
                <a:effectLst/>
                <a:latin typeface="Garamond" panose="02020404030301010803" pitchFamily="18" charset="0"/>
                <a:ea typeface="Calibri" panose="020F0502020204030204" pitchFamily="34" charset="0"/>
                <a:cs typeface="Times New Roman" panose="02020603050405020304" pitchFamily="18" charset="0"/>
              </a:rPr>
              <a:t>: </a:t>
            </a:r>
            <a:r>
              <a:rPr lang="is-IS" sz="1400" dirty="0">
                <a:effectLst/>
                <a:latin typeface="Garamond" panose="02020404030301010803" pitchFamily="18" charset="0"/>
                <a:ea typeface="Calibri" panose="020F0502020204030204" pitchFamily="34" charset="0"/>
                <a:cs typeface="Times New Roman" panose="02020603050405020304" pitchFamily="18" charset="0"/>
              </a:rPr>
              <a:t>“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40 </a:t>
            </a:r>
            <a:r>
              <a:rPr lang="is-IS" sz="1400" dirty="0">
                <a:effectLst/>
                <a:latin typeface="Garamond" panose="02020404030301010803" pitchFamily="18" charset="0"/>
                <a:ea typeface="Calibri" panose="020F0502020204030204" pitchFamily="34" charset="0"/>
                <a:cs typeface="Times New Roman" panose="02020603050405020304" pitchFamily="18" charset="0"/>
              </a:rPr>
              <a:t>Quibus ipse ait: Dico vobis, quia si hi tacuerint, lapides clamabunt.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41</a:t>
            </a:r>
            <a:r>
              <a:rPr lang="is-IS" sz="1400" dirty="0">
                <a:effectLst/>
                <a:latin typeface="Garamond" panose="02020404030301010803" pitchFamily="18" charset="0"/>
                <a:ea typeface="Calibri" panose="020F0502020204030204" pitchFamily="34" charset="0"/>
                <a:cs typeface="Times New Roman" panose="02020603050405020304" pitchFamily="18" charset="0"/>
              </a:rPr>
              <a:t> Et ut appropinquavit, videns civitatem flevit super illam, dicens: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42</a:t>
            </a:r>
            <a:r>
              <a:rPr lang="is-IS" sz="1400" dirty="0">
                <a:effectLst/>
                <a:latin typeface="Garamond" panose="02020404030301010803" pitchFamily="18" charset="0"/>
                <a:ea typeface="Calibri" panose="020F0502020204030204" pitchFamily="34" charset="0"/>
                <a:cs typeface="Times New Roman" panose="02020603050405020304" pitchFamily="18" charset="0"/>
              </a:rPr>
              <a:t> Quia si cognovisses et tu, et quidem in hac die tua, quæ ad pacem tibi: nunc autem abscondita sunt ab oculis tuis.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43</a:t>
            </a:r>
            <a:r>
              <a:rPr lang="is-IS" sz="1400" dirty="0">
                <a:effectLst/>
                <a:latin typeface="Garamond" panose="02020404030301010803" pitchFamily="18" charset="0"/>
                <a:ea typeface="Calibri" panose="020F0502020204030204" pitchFamily="34" charset="0"/>
                <a:cs typeface="Times New Roman" panose="02020603050405020304" pitchFamily="18" charset="0"/>
              </a:rPr>
              <a:t> Quia venient dies in te: et circumdabunt te inimici tui vallo, et circumdabunt te: et coangustabunt te undique: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44 </a:t>
            </a:r>
            <a:r>
              <a:rPr lang="is-IS" sz="1400" dirty="0">
                <a:effectLst/>
                <a:latin typeface="Garamond" panose="02020404030301010803" pitchFamily="18" charset="0"/>
                <a:ea typeface="Calibri" panose="020F0502020204030204" pitchFamily="34" charset="0"/>
                <a:cs typeface="Times New Roman" panose="02020603050405020304" pitchFamily="18" charset="0"/>
              </a:rPr>
              <a:t>et ad terram prosternent te, et filios tuos, qui in te sunt, et non relinquent in te lapidem super lapidem: eo quod non cognoveris tempus visitationis tuæ.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45</a:t>
            </a:r>
            <a:r>
              <a:rPr lang="is-IS" sz="1400" dirty="0">
                <a:effectLst/>
                <a:latin typeface="Garamond" panose="02020404030301010803" pitchFamily="18" charset="0"/>
                <a:ea typeface="Calibri" panose="020F0502020204030204" pitchFamily="34" charset="0"/>
                <a:cs typeface="Times New Roman" panose="02020603050405020304" pitchFamily="18" charset="0"/>
              </a:rPr>
              <a:t> Et ingressus in templum, cœpit ejicere vendentes in illo, et ementes, </a:t>
            </a:r>
            <a:r>
              <a:rPr lang="is-IS" sz="1400" baseline="30000" dirty="0">
                <a:effectLst/>
                <a:latin typeface="Garamond" panose="02020404030301010803" pitchFamily="18" charset="0"/>
                <a:ea typeface="Calibri" panose="020F0502020204030204" pitchFamily="34" charset="0"/>
                <a:cs typeface="Times New Roman" panose="02020603050405020304" pitchFamily="18" charset="0"/>
              </a:rPr>
              <a:t>46 </a:t>
            </a:r>
            <a:r>
              <a:rPr lang="is-IS" sz="1400" dirty="0">
                <a:effectLst/>
                <a:latin typeface="Garamond" panose="02020404030301010803" pitchFamily="18" charset="0"/>
                <a:ea typeface="Calibri" panose="020F0502020204030204" pitchFamily="34" charset="0"/>
                <a:cs typeface="Times New Roman" panose="02020603050405020304" pitchFamily="18" charset="0"/>
              </a:rPr>
              <a:t>dicens illis: Scriptum est: Quia domus mea domus orationis est: vos autem fecistis illam speluncam latronum.</a:t>
            </a:r>
            <a:r>
              <a:rPr lang="fr-FR" sz="1400" dirty="0">
                <a:effectLst/>
                <a:latin typeface="Garamond" panose="02020404030301010803" pitchFamily="18" charset="0"/>
                <a:ea typeface="Calibri" panose="020F050202020403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04E3034B-152B-0A34-8836-2AD4B41BE726}"/>
              </a:ext>
            </a:extLst>
          </p:cNvPr>
          <p:cNvSpPr txBox="1"/>
          <p:nvPr/>
        </p:nvSpPr>
        <p:spPr>
          <a:xfrm>
            <a:off x="990600" y="1009134"/>
            <a:ext cx="6096000" cy="369332"/>
          </a:xfrm>
          <a:prstGeom prst="rect">
            <a:avLst/>
          </a:prstGeom>
          <a:noFill/>
        </p:spPr>
        <p:txBody>
          <a:bodyPr wrap="square">
            <a:spAutoFit/>
          </a:bodyPr>
          <a:lstStyle/>
          <a:p>
            <a:r>
              <a:rPr lang="en-GB" sz="1800" i="1" cap="small" dirty="0">
                <a:solidFill>
                  <a:srgbClr val="6A80B9"/>
                </a:solidFill>
                <a:effectLst/>
                <a:latin typeface="Sabon Next LT" panose="02000500000000000000" pitchFamily="2" charset="0"/>
                <a:ea typeface="Calibri" panose="020F0502020204030204" pitchFamily="34" charset="0"/>
              </a:rPr>
              <a:t>Luke 19:41-47</a:t>
            </a:r>
            <a:r>
              <a:rPr lang="en-GB" sz="1800" cap="small" dirty="0">
                <a:solidFill>
                  <a:srgbClr val="6A80B9"/>
                </a:solidFill>
                <a:effectLst/>
                <a:latin typeface="Sabon Next LT" panose="02000500000000000000" pitchFamily="2" charset="0"/>
                <a:ea typeface="Calibri" panose="020F0502020204030204" pitchFamily="34" charset="0"/>
              </a:rPr>
              <a:t> </a:t>
            </a:r>
            <a:endParaRPr lang="en-US" cap="small" dirty="0">
              <a:solidFill>
                <a:srgbClr val="6A80B9"/>
              </a:solidFill>
            </a:endParaRPr>
          </a:p>
        </p:txBody>
      </p:sp>
      <p:sp>
        <p:nvSpPr>
          <p:cNvPr id="7" name="TextBox 6">
            <a:extLst>
              <a:ext uri="{FF2B5EF4-FFF2-40B4-BE49-F238E27FC236}">
                <a16:creationId xmlns:a16="http://schemas.microsoft.com/office/drawing/2014/main" id="{B7AC0059-36A5-AA8E-C985-262C8D49B790}"/>
              </a:ext>
            </a:extLst>
          </p:cNvPr>
          <p:cNvSpPr txBox="1"/>
          <p:nvPr/>
        </p:nvSpPr>
        <p:spPr>
          <a:xfrm>
            <a:off x="3047999" y="3084885"/>
            <a:ext cx="6096000" cy="923330"/>
          </a:xfrm>
          <a:prstGeom prst="rect">
            <a:avLst/>
          </a:prstGeom>
          <a:noFill/>
        </p:spPr>
        <p:txBody>
          <a:bodyPr wrap="square">
            <a:spAutoFit/>
          </a:bodyPr>
          <a:lstStyle/>
          <a:p>
            <a:r>
              <a:rPr lang="is-IS" sz="1800" dirty="0">
                <a:effectLst/>
                <a:latin typeface="Garamond" panose="02020404030301010803" pitchFamily="18" charset="0"/>
                <a:ea typeface="Calibri" panose="020F0502020204030204" pitchFamily="34" charset="0"/>
                <a:cs typeface="Times New Roman" panose="02020603050405020304" pitchFamily="18" charset="0"/>
              </a:rPr>
              <a:t>Quam ut ingressus est, ad publicum illico carcerem contulit, inveniensque cum r(e)liquis vinctis Matthæum, </a:t>
            </a:r>
            <a:r>
              <a:rPr lang="is-IS" sz="1800" b="1" dirty="0">
                <a:effectLst/>
                <a:latin typeface="Garamond" panose="02020404030301010803" pitchFamily="18" charset="0"/>
                <a:ea typeface="Calibri" panose="020F0502020204030204" pitchFamily="34" charset="0"/>
                <a:cs typeface="Times New Roman" panose="02020603050405020304" pitchFamily="18" charset="0"/>
              </a:rPr>
              <a:t>amarissime flevit</a:t>
            </a:r>
            <a:r>
              <a:rPr lang="is-IS" sz="1800" dirty="0">
                <a:effectLst/>
                <a:latin typeface="Garamond" panose="02020404030301010803" pitchFamily="18" charset="0"/>
                <a:ea typeface="Calibri" panose="020F0502020204030204" pitchFamily="34" charset="0"/>
                <a:cs typeface="Times New Roman" panose="02020603050405020304" pitchFamily="18" charset="0"/>
              </a:rPr>
              <a:t> &amp; facta oratione hæc ve(r)ba locutus est: [...]. </a:t>
            </a:r>
            <a:endParaRPr lang="en-GB" sz="1800" dirty="0">
              <a:effectLst/>
              <a:latin typeface="Garamond" panose="02020404030301010803" pitchFamily="18"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577EDAA2-EED0-6C33-A670-2C719A378CAE}"/>
              </a:ext>
            </a:extLst>
          </p:cNvPr>
          <p:cNvPicPr>
            <a:picLocks noChangeAspect="1"/>
          </p:cNvPicPr>
          <p:nvPr/>
        </p:nvPicPr>
        <p:blipFill rotWithShape="1">
          <a:blip r:embed="rId2">
            <a:alphaModFix amt="20000"/>
          </a:blip>
          <a:srcRect l="12796" t="29750" r="9524" b="9423"/>
          <a:stretch/>
        </p:blipFill>
        <p:spPr>
          <a:xfrm>
            <a:off x="1868932" y="2610000"/>
            <a:ext cx="8047735" cy="1873100"/>
          </a:xfrm>
          <a:prstGeom prst="rect">
            <a:avLst/>
          </a:prstGeom>
        </p:spPr>
      </p:pic>
      <p:sp>
        <p:nvSpPr>
          <p:cNvPr id="10" name="TextBox 9">
            <a:extLst>
              <a:ext uri="{FF2B5EF4-FFF2-40B4-BE49-F238E27FC236}">
                <a16:creationId xmlns:a16="http://schemas.microsoft.com/office/drawing/2014/main" id="{A9E512B2-11D8-FA66-C8E2-0572DE3AB273}"/>
              </a:ext>
            </a:extLst>
          </p:cNvPr>
          <p:cNvSpPr txBox="1"/>
          <p:nvPr/>
        </p:nvSpPr>
        <p:spPr>
          <a:xfrm>
            <a:off x="2082799" y="1671067"/>
            <a:ext cx="7366000" cy="646331"/>
          </a:xfrm>
          <a:prstGeom prst="rect">
            <a:avLst/>
          </a:prstGeom>
          <a:noFill/>
        </p:spPr>
        <p:txBody>
          <a:bodyPr wrap="square">
            <a:spAutoFit/>
          </a:bodyPr>
          <a:lstStyle/>
          <a:p>
            <a:pPr algn="ctr"/>
            <a:r>
              <a:rPr lang="en-US" sz="1800" dirty="0">
                <a:effectLst/>
                <a:latin typeface="Garamond" panose="02020404030301010803" pitchFamily="18" charset="0"/>
                <a:ea typeface="Calibri" panose="020F0502020204030204" pitchFamily="34" charset="0"/>
              </a:rPr>
              <a:t>“Et </a:t>
            </a:r>
            <a:r>
              <a:rPr lang="en-US" sz="1800" dirty="0" err="1">
                <a:effectLst/>
                <a:latin typeface="Garamond" panose="02020404030301010803" pitchFamily="18" charset="0"/>
                <a:ea typeface="Calibri" panose="020F0502020204030204" pitchFamily="34" charset="0"/>
              </a:rPr>
              <a:t>ut</a:t>
            </a:r>
            <a:r>
              <a:rPr lang="en-US" sz="1800" dirty="0">
                <a:effectLst/>
                <a:latin typeface="Garamond" panose="02020404030301010803" pitchFamily="18" charset="0"/>
                <a:ea typeface="Calibri" panose="020F0502020204030204" pitchFamily="34" charset="0"/>
              </a:rPr>
              <a:t> </a:t>
            </a:r>
            <a:r>
              <a:rPr lang="en-US" sz="1800" dirty="0" err="1">
                <a:effectLst/>
                <a:latin typeface="Garamond" panose="02020404030301010803" pitchFamily="18" charset="0"/>
                <a:ea typeface="Calibri" panose="020F0502020204030204" pitchFamily="34" charset="0"/>
              </a:rPr>
              <a:t>appropinquavit</a:t>
            </a:r>
            <a:r>
              <a:rPr lang="en-US" sz="1800" dirty="0">
                <a:effectLst/>
                <a:latin typeface="Garamond" panose="02020404030301010803" pitchFamily="18" charset="0"/>
                <a:ea typeface="Calibri" panose="020F0502020204030204" pitchFamily="34" charset="0"/>
              </a:rPr>
              <a:t>, </a:t>
            </a:r>
            <a:r>
              <a:rPr lang="en-US" sz="1800" dirty="0" err="1">
                <a:effectLst/>
                <a:latin typeface="Garamond" panose="02020404030301010803" pitchFamily="18" charset="0"/>
                <a:ea typeface="Calibri" panose="020F0502020204030204" pitchFamily="34" charset="0"/>
              </a:rPr>
              <a:t>videns</a:t>
            </a:r>
            <a:r>
              <a:rPr lang="en-US" sz="1800" dirty="0">
                <a:effectLst/>
                <a:latin typeface="Garamond" panose="02020404030301010803" pitchFamily="18" charset="0"/>
                <a:ea typeface="Calibri" panose="020F0502020204030204" pitchFamily="34" charset="0"/>
              </a:rPr>
              <a:t> </a:t>
            </a:r>
            <a:r>
              <a:rPr lang="en-US" sz="1800" dirty="0" err="1">
                <a:effectLst/>
                <a:latin typeface="Garamond" panose="02020404030301010803" pitchFamily="18" charset="0"/>
                <a:ea typeface="Calibri" panose="020F0502020204030204" pitchFamily="34" charset="0"/>
              </a:rPr>
              <a:t>civitatem</a:t>
            </a:r>
            <a:r>
              <a:rPr lang="en-US" sz="1800" dirty="0">
                <a:effectLst/>
                <a:latin typeface="Garamond" panose="02020404030301010803" pitchFamily="18" charset="0"/>
                <a:ea typeface="Calibri" panose="020F0502020204030204" pitchFamily="34" charset="0"/>
              </a:rPr>
              <a:t> </a:t>
            </a:r>
            <a:r>
              <a:rPr lang="en-US" sz="1800" b="1" dirty="0" err="1">
                <a:effectLst/>
                <a:latin typeface="Garamond" panose="02020404030301010803" pitchFamily="18" charset="0"/>
                <a:ea typeface="Calibri" panose="020F0502020204030204" pitchFamily="34" charset="0"/>
              </a:rPr>
              <a:t>flevit</a:t>
            </a:r>
            <a:r>
              <a:rPr lang="en-US" sz="1800" dirty="0">
                <a:effectLst/>
                <a:latin typeface="Garamond" panose="02020404030301010803" pitchFamily="18" charset="0"/>
                <a:ea typeface="Calibri" panose="020F0502020204030204" pitchFamily="34" charset="0"/>
              </a:rPr>
              <a:t> super </a:t>
            </a:r>
            <a:r>
              <a:rPr lang="en-US" sz="1800" dirty="0" err="1">
                <a:effectLst/>
                <a:latin typeface="Garamond" panose="02020404030301010803" pitchFamily="18" charset="0"/>
                <a:ea typeface="Calibri" panose="020F0502020204030204" pitchFamily="34" charset="0"/>
              </a:rPr>
              <a:t>illam</a:t>
            </a:r>
            <a:r>
              <a:rPr lang="en-US" sz="1800" dirty="0">
                <a:effectLst/>
                <a:latin typeface="Garamond" panose="02020404030301010803" pitchFamily="18" charset="0"/>
                <a:ea typeface="Calibri" panose="020F0502020204030204" pitchFamily="34" charset="0"/>
              </a:rPr>
              <a:t>, </a:t>
            </a:r>
            <a:r>
              <a:rPr lang="en-US" sz="1800" dirty="0" err="1">
                <a:effectLst/>
                <a:latin typeface="Garamond" panose="02020404030301010803" pitchFamily="18" charset="0"/>
                <a:ea typeface="Calibri" panose="020F0502020204030204" pitchFamily="34" charset="0"/>
              </a:rPr>
              <a:t>dicens</a:t>
            </a:r>
            <a:r>
              <a:rPr lang="en-US" sz="1800" dirty="0">
                <a:effectLst/>
                <a:latin typeface="Garamond" panose="02020404030301010803" pitchFamily="18" charset="0"/>
                <a:ea typeface="Calibri" panose="020F0502020204030204" pitchFamily="34" charset="0"/>
              </a:rPr>
              <a:t>:</a:t>
            </a:r>
            <a:r>
              <a:rPr lang="en-GB" sz="1800" dirty="0">
                <a:effectLst/>
                <a:latin typeface="Garamond" panose="02020404030301010803" pitchFamily="18" charset="0"/>
                <a:ea typeface="Calibri" panose="020F0502020204030204" pitchFamily="34" charset="0"/>
              </a:rPr>
              <a:t>[…].”</a:t>
            </a:r>
          </a:p>
          <a:p>
            <a:pPr algn="ctr"/>
            <a:r>
              <a:rPr lang="en-US" sz="1800" dirty="0">
                <a:solidFill>
                  <a:srgbClr val="6A80B9"/>
                </a:solidFill>
                <a:effectLst/>
                <a:latin typeface="Garamond" panose="02020404030301010803" pitchFamily="18" charset="0"/>
                <a:ea typeface="Calibri" panose="020F0502020204030204" pitchFamily="34" charset="0"/>
              </a:rPr>
              <a:t>And as he approached, seeing the city he wept about it, saying: […].</a:t>
            </a:r>
            <a:endParaRPr lang="en-GB" sz="1800" dirty="0">
              <a:solidFill>
                <a:srgbClr val="6A80B9"/>
              </a:solidFill>
              <a:effectLst/>
              <a:latin typeface="Garamond" panose="02020404030301010803" pitchFamily="18" charset="0"/>
            </a:endParaRPr>
          </a:p>
        </p:txBody>
      </p:sp>
    </p:spTree>
    <p:extLst>
      <p:ext uri="{BB962C8B-B14F-4D97-AF65-F5344CB8AC3E}">
        <p14:creationId xmlns:p14="http://schemas.microsoft.com/office/powerpoint/2010/main" val="296175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3DAA39-3876-6FD0-40DB-053BA5E3486F}"/>
              </a:ext>
            </a:extLst>
          </p:cNvPr>
          <p:cNvSpPr txBox="1"/>
          <p:nvPr/>
        </p:nvSpPr>
        <p:spPr>
          <a:xfrm>
            <a:off x="1001131" y="959535"/>
            <a:ext cx="6096000" cy="646331"/>
          </a:xfrm>
          <a:prstGeom prst="rect">
            <a:avLst/>
          </a:prstGeom>
          <a:noFill/>
        </p:spPr>
        <p:txBody>
          <a:bodyPr wrap="square">
            <a:spAutoFit/>
          </a:bodyPr>
          <a:lstStyle/>
          <a:p>
            <a:r>
              <a:rPr lang="en-GB" sz="1800" cap="small" dirty="0">
                <a:solidFill>
                  <a:srgbClr val="6A80B9"/>
                </a:solidFill>
                <a:effectLst/>
                <a:latin typeface="Sabon Next LT" panose="02000500000000000000" pitchFamily="2" charset="0"/>
                <a:ea typeface="Calibri" panose="020F0502020204030204" pitchFamily="34" charset="0"/>
              </a:rPr>
              <a:t>Gregory the Great’s </a:t>
            </a:r>
            <a:r>
              <a:rPr lang="en-GB" sz="1800" i="1" cap="small" dirty="0">
                <a:solidFill>
                  <a:srgbClr val="6A80B9"/>
                </a:solidFill>
                <a:effectLst/>
                <a:latin typeface="Sabon Next LT" panose="02000500000000000000" pitchFamily="2" charset="0"/>
                <a:ea typeface="Calibri" panose="020F0502020204030204" pitchFamily="34" charset="0"/>
              </a:rPr>
              <a:t>Homily 39</a:t>
            </a:r>
          </a:p>
          <a:p>
            <a:r>
              <a:rPr lang="en-US" sz="1800" i="1" dirty="0">
                <a:effectLst/>
                <a:latin typeface="Garamond" panose="02020404030301010803" pitchFamily="18" charset="0"/>
                <a:ea typeface="Times New Roman" panose="02020603050405020304" pitchFamily="18" charset="0"/>
                <a:cs typeface="Times New Roman" panose="02020603050405020304" pitchFamily="18" charset="0"/>
              </a:rPr>
              <a:t>on the Gospels, on Luke 19:41-47</a:t>
            </a:r>
            <a:r>
              <a:rPr lang="en-GB" sz="1800" cap="small" dirty="0">
                <a:solidFill>
                  <a:srgbClr val="6A80B9"/>
                </a:solidFill>
                <a:effectLst/>
                <a:latin typeface="Sabon Next LT" panose="02000500000000000000" pitchFamily="2" charset="0"/>
                <a:ea typeface="Calibri" panose="020F0502020204030204" pitchFamily="34" charset="0"/>
              </a:rPr>
              <a:t> </a:t>
            </a:r>
            <a:endParaRPr lang="en-US" cap="small" dirty="0">
              <a:solidFill>
                <a:srgbClr val="6A80B9"/>
              </a:solidFill>
            </a:endParaRPr>
          </a:p>
        </p:txBody>
      </p:sp>
      <p:pic>
        <p:nvPicPr>
          <p:cNvPr id="6" name="Picture 5">
            <a:extLst>
              <a:ext uri="{FF2B5EF4-FFF2-40B4-BE49-F238E27FC236}">
                <a16:creationId xmlns:a16="http://schemas.microsoft.com/office/drawing/2014/main" id="{AB78CEF7-0302-CED4-5E27-086B2E2B78E7}"/>
              </a:ext>
            </a:extLst>
          </p:cNvPr>
          <p:cNvPicPr>
            <a:picLocks noChangeAspect="1"/>
          </p:cNvPicPr>
          <p:nvPr/>
        </p:nvPicPr>
        <p:blipFill rotWithShape="1">
          <a:blip r:embed="rId2">
            <a:alphaModFix amt="20000"/>
          </a:blip>
          <a:srcRect l="12796" t="29750" r="9524" b="9423"/>
          <a:stretch/>
        </p:blipFill>
        <p:spPr>
          <a:xfrm>
            <a:off x="1868930" y="2917148"/>
            <a:ext cx="8047735" cy="1873100"/>
          </a:xfrm>
          <a:prstGeom prst="rect">
            <a:avLst/>
          </a:prstGeom>
        </p:spPr>
      </p:pic>
      <p:sp>
        <p:nvSpPr>
          <p:cNvPr id="8" name="TextBox 7">
            <a:extLst>
              <a:ext uri="{FF2B5EF4-FFF2-40B4-BE49-F238E27FC236}">
                <a16:creationId xmlns:a16="http://schemas.microsoft.com/office/drawing/2014/main" id="{BAEF6016-1241-08EA-DBA9-624EBD53ED85}"/>
              </a:ext>
            </a:extLst>
          </p:cNvPr>
          <p:cNvSpPr txBox="1"/>
          <p:nvPr/>
        </p:nvSpPr>
        <p:spPr>
          <a:xfrm>
            <a:off x="2120898" y="3176878"/>
            <a:ext cx="7543800" cy="1353640"/>
          </a:xfrm>
          <a:prstGeom prst="rect">
            <a:avLst/>
          </a:prstGeom>
          <a:noFill/>
        </p:spPr>
        <p:txBody>
          <a:bodyPr wrap="square">
            <a:spAutoFit/>
          </a:bodyPr>
          <a:lstStyle/>
          <a:p>
            <a:pPr marL="0" indent="0">
              <a:lnSpc>
                <a:spcPct val="150000"/>
              </a:lnSpc>
              <a:spcAft>
                <a:spcPts val="600"/>
              </a:spcAft>
              <a:buNone/>
            </a:pPr>
            <a:r>
              <a:rPr lang="is-IS" sz="1400" dirty="0">
                <a:latin typeface="Garamond" panose="02020404030301010803" pitchFamily="18" charset="0"/>
              </a:rPr>
              <a:t>Postolinn let eigi at helldr af kenning sinni, sa er fullr var af miskunn heilags anda, ok bað fyrir þeim overðum, at guð gæfi þeim rettsyni till sinnar miskunnar, ok mællti: „Drottinn minn Jesus Kristr, luk upp þu hiartans augum þessarra manna með þinni miskunnar hendi, sva at þeir snuiz fra villu sinni, </a:t>
            </a:r>
            <a:r>
              <a:rPr lang="is-IS" sz="1400" b="1" dirty="0">
                <a:latin typeface="Garamond" panose="02020404030301010803" pitchFamily="18" charset="0"/>
              </a:rPr>
              <a:t>þviat þeir vita eigi, hvat þeir gera.“</a:t>
            </a:r>
            <a:endParaRPr lang="en-US" sz="1400" b="1" dirty="0"/>
          </a:p>
        </p:txBody>
      </p:sp>
      <p:sp>
        <p:nvSpPr>
          <p:cNvPr id="10" name="TextBox 9">
            <a:extLst>
              <a:ext uri="{FF2B5EF4-FFF2-40B4-BE49-F238E27FC236}">
                <a16:creationId xmlns:a16="http://schemas.microsoft.com/office/drawing/2014/main" id="{70121391-8F2D-9440-7F85-6366462B28CD}"/>
              </a:ext>
            </a:extLst>
          </p:cNvPr>
          <p:cNvSpPr txBox="1"/>
          <p:nvPr/>
        </p:nvSpPr>
        <p:spPr>
          <a:xfrm>
            <a:off x="1475369" y="1806864"/>
            <a:ext cx="8572500" cy="1030667"/>
          </a:xfrm>
          <a:prstGeom prst="rect">
            <a:avLst/>
          </a:prstGeom>
          <a:noFill/>
        </p:spPr>
        <p:txBody>
          <a:bodyPr wrap="square">
            <a:spAutoFit/>
          </a:bodyPr>
          <a:lstStyle/>
          <a:p>
            <a:pPr marL="365760" indent="0">
              <a:lnSpc>
                <a:spcPct val="150000"/>
              </a:lnSpc>
              <a:spcAft>
                <a:spcPts val="600"/>
              </a:spcAft>
              <a:buNone/>
            </a:pPr>
            <a:r>
              <a:rPr lang="en-GB" sz="1400" dirty="0">
                <a:effectLst/>
                <a:latin typeface="Garamond" panose="02020404030301010803" pitchFamily="18" charset="0"/>
                <a:ea typeface="Calibri" panose="020F0502020204030204" pitchFamily="34" charset="0"/>
                <a:cs typeface="Times New Roman" panose="02020603050405020304" pitchFamily="18" charset="0"/>
              </a:rPr>
              <a:t>So he weeps over people who do not know why they should be crying because, according to Solomon's own words, "they rejoice to do evil and indulge in the worst deeds". If they knew the damnation that threatens them, they would mingle their tears with those of the elect to cry over themselves.</a:t>
            </a:r>
            <a:r>
              <a:rPr lang="en-GB" sz="1400" dirty="0">
                <a:effectLst/>
                <a:latin typeface="Calibri" panose="020F0502020204030204" pitchFamily="34" charset="0"/>
                <a:ea typeface="MS Mincho" panose="02020609040205080304" pitchFamily="49" charset="-128"/>
                <a:cs typeface="Times New Roman" panose="02020603050405020304" pitchFamily="18" charset="0"/>
              </a:rPr>
              <a:t> </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2" name="TextBox 11">
            <a:extLst>
              <a:ext uri="{FF2B5EF4-FFF2-40B4-BE49-F238E27FC236}">
                <a16:creationId xmlns:a16="http://schemas.microsoft.com/office/drawing/2014/main" id="{152D3174-3112-94EB-FAD0-768D5B011F32}"/>
              </a:ext>
            </a:extLst>
          </p:cNvPr>
          <p:cNvSpPr txBox="1"/>
          <p:nvPr/>
        </p:nvSpPr>
        <p:spPr>
          <a:xfrm>
            <a:off x="1974847" y="4869865"/>
            <a:ext cx="7835900" cy="646331"/>
          </a:xfrm>
          <a:prstGeom prst="rect">
            <a:avLst/>
          </a:prstGeom>
          <a:noFill/>
        </p:spPr>
        <p:txBody>
          <a:bodyPr wrap="square">
            <a:spAutoFit/>
          </a:bodyPr>
          <a:lstStyle/>
          <a:p>
            <a:r>
              <a:rPr lang="en-GB" sz="1200" dirty="0">
                <a:effectLst/>
                <a:latin typeface="Garamond" panose="02020404030301010803" pitchFamily="18" charset="0"/>
                <a:ea typeface="Times New Roman" panose="02020603050405020304" pitchFamily="18" charset="0"/>
                <a:cs typeface="Times New Roman" panose="02020603050405020304" pitchFamily="18" charset="0"/>
              </a:rPr>
              <a:t>The apostle did not let go of his teaching, who was full of the holy spirit’s mercy, and prayed for the unworthy, so that God would give them clear sight of his mercy, and said: “My Lord Jesus Christ, open up the heart’s eyes of these men with your hand of mercy so that they turn away from their </a:t>
            </a: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heresy </a:t>
            </a:r>
            <a:r>
              <a:rPr lang="en-US" sz="1200" b="1" dirty="0">
                <a:effectLst/>
                <a:latin typeface="Garamond" panose="02020404030301010803" pitchFamily="18" charset="0"/>
                <a:ea typeface="Times New Roman" panose="02020603050405020304" pitchFamily="18" charset="0"/>
                <a:cs typeface="Times New Roman" panose="02020603050405020304" pitchFamily="18" charset="0"/>
              </a:rPr>
              <a:t>because they do not know what they are doing</a:t>
            </a: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a:t>
            </a:r>
            <a:endParaRPr lang="en-US" sz="1200" dirty="0"/>
          </a:p>
        </p:txBody>
      </p:sp>
    </p:spTree>
    <p:extLst>
      <p:ext uri="{BB962C8B-B14F-4D97-AF65-F5344CB8AC3E}">
        <p14:creationId xmlns:p14="http://schemas.microsoft.com/office/powerpoint/2010/main" val="2859568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84AFC5E-FA15-F280-91EB-8F9D22A1973D}"/>
              </a:ext>
            </a:extLst>
          </p:cNvPr>
          <p:cNvPicPr>
            <a:picLocks noChangeAspect="1"/>
          </p:cNvPicPr>
          <p:nvPr/>
        </p:nvPicPr>
        <p:blipFill rotWithShape="1">
          <a:blip r:embed="rId3">
            <a:alphaModFix amt="20000"/>
          </a:blip>
          <a:srcRect l="12796" t="29750" r="9524" b="9423"/>
          <a:stretch/>
        </p:blipFill>
        <p:spPr>
          <a:xfrm>
            <a:off x="1244601" y="817028"/>
            <a:ext cx="9626600" cy="5456772"/>
          </a:xfrm>
          <a:prstGeom prst="rect">
            <a:avLst/>
          </a:prstGeom>
        </p:spPr>
      </p:pic>
      <p:sp>
        <p:nvSpPr>
          <p:cNvPr id="10" name="TextBox 9">
            <a:extLst>
              <a:ext uri="{FF2B5EF4-FFF2-40B4-BE49-F238E27FC236}">
                <a16:creationId xmlns:a16="http://schemas.microsoft.com/office/drawing/2014/main" id="{59CE06C3-2766-308F-9FDF-4A8D17572243}"/>
              </a:ext>
            </a:extLst>
          </p:cNvPr>
          <p:cNvSpPr txBox="1"/>
          <p:nvPr/>
        </p:nvSpPr>
        <p:spPr>
          <a:xfrm>
            <a:off x="2169541" y="982128"/>
            <a:ext cx="7852915" cy="4909357"/>
          </a:xfrm>
          <a:prstGeom prst="rect">
            <a:avLst/>
          </a:prstGeom>
          <a:noFill/>
        </p:spPr>
        <p:txBody>
          <a:bodyPr wrap="square">
            <a:spAutoFit/>
          </a:bodyPr>
          <a:lstStyle/>
          <a:p>
            <a:pPr>
              <a:lnSpc>
                <a:spcPct val="150000"/>
              </a:lnSpc>
            </a:pP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As soon as Matthew was gone away, Andrew the apostle began preaching the teachings openly in that town. </a:t>
            </a:r>
            <a:r>
              <a:rPr lang="en-GB" sz="1400" dirty="0">
                <a:effectLst/>
                <a:latin typeface="Garamond" panose="02020404030301010803" pitchFamily="18" charset="0"/>
                <a:ea typeface="Times New Roman" panose="02020603050405020304" pitchFamily="18" charset="0"/>
                <a:cs typeface="Times New Roman" panose="02020603050405020304" pitchFamily="18" charset="0"/>
              </a:rPr>
              <a:t>And as soon as the townsfolk heard his preaching, they were incited by devil’s power to put God’s teachings to shame, when at once they captured Andrew the apostle and dragged him around the town by the hair so hard that his blood was seen on every stone and street. The apostle did not let go of his teaching, who was full of the holy spirit’s mercy, and prayed for the unworthy, so that God would give them clear sight of his mercy, and said: “My Lord Jesus Christ, open up the heart’s eyes of these men with your hand of mercy so that they turn away from their </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heresy </a:t>
            </a:r>
            <a:r>
              <a:rPr lang="en-US" sz="1400" b="1" dirty="0">
                <a:effectLst/>
                <a:latin typeface="Garamond" panose="02020404030301010803" pitchFamily="18" charset="0"/>
                <a:ea typeface="Times New Roman" panose="02020603050405020304" pitchFamily="18" charset="0"/>
                <a:cs typeface="Times New Roman" panose="02020603050405020304" pitchFamily="18" charset="0"/>
              </a:rPr>
              <a:t>because they do not know what they are doing</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 </a:t>
            </a:r>
            <a:r>
              <a:rPr lang="en-GB" sz="1400" dirty="0">
                <a:effectLst/>
                <a:latin typeface="Garamond" panose="02020404030301010803" pitchFamily="18" charset="0"/>
                <a:ea typeface="Times New Roman" panose="02020603050405020304" pitchFamily="18" charset="0"/>
                <a:cs typeface="Times New Roman" panose="02020603050405020304" pitchFamily="18" charset="0"/>
              </a:rPr>
              <a:t>By the prayers of the apostle and his merits through God’s grace the glory of the apostle became of such great worth that he was the greatest teacher and the merriest of men when they tortured him most; and it happened at last through God’s mercy that they let him loose at once and said: </a:t>
            </a:r>
            <a:r>
              <a:rPr lang="en-US" sz="1400" dirty="0">
                <a:effectLst/>
                <a:latin typeface="Garamond" panose="02020404030301010803" pitchFamily="18" charset="0"/>
                <a:ea typeface="Times New Roman" panose="02020603050405020304" pitchFamily="18" charset="0"/>
                <a:cs typeface="Times New Roman" panose="02020603050405020304" pitchFamily="18" charset="0"/>
              </a:rPr>
              <a:t>“We have transgressed against you, forgive us our misdeeds and show us the path of salvation, so the wrath of God does not descend upon this city.” And when they heard this speech, then they fell to the apostle’s feet. But he raised them up and preached to them about our Lord Jesus Christ and the miracles that he performed on this earth, and how he redeemed the world with his blood. And the townsfolk took to the true faith and got baptized in the name of the father, and of the son, and of the holy spirit, receiving forgiveness of their sins, and they all praised God and the holy apostle Andrew</a:t>
            </a:r>
            <a:endParaRPr lang="en-GB" sz="1400" dirty="0">
              <a:latin typeface="Garamond" panose="02020404030301010803" pitchFamily="18" charset="0"/>
            </a:endParaRPr>
          </a:p>
        </p:txBody>
      </p:sp>
    </p:spTree>
    <p:extLst>
      <p:ext uri="{BB962C8B-B14F-4D97-AF65-F5344CB8AC3E}">
        <p14:creationId xmlns:p14="http://schemas.microsoft.com/office/powerpoint/2010/main" val="2581412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F76444-6089-9CEB-6DD9-A3268D052596}"/>
              </a:ext>
            </a:extLst>
          </p:cNvPr>
          <p:cNvSpPr>
            <a:spLocks noGrp="1"/>
          </p:cNvSpPr>
          <p:nvPr>
            <p:ph idx="1"/>
          </p:nvPr>
        </p:nvSpPr>
        <p:spPr>
          <a:xfrm>
            <a:off x="1856232" y="2999740"/>
            <a:ext cx="8047735" cy="4023360"/>
          </a:xfrm>
        </p:spPr>
        <p:txBody>
          <a:bodyPr/>
          <a:lstStyle/>
          <a:p>
            <a:pPr marL="457200">
              <a:lnSpc>
                <a:spcPct val="150000"/>
              </a:lnSpc>
            </a:pPr>
            <a:r>
              <a:rPr lang="is-IS" sz="1600" dirty="0">
                <a:effectLst/>
                <a:latin typeface="Garamond" panose="02020404030301010803" pitchFamily="18" charset="0"/>
                <a:ea typeface="Calibri" panose="020F0502020204030204" pitchFamily="34" charset="0"/>
                <a:cs typeface="Times New Roman" panose="02020603050405020304" pitchFamily="18" charset="0"/>
              </a:rPr>
              <a:t>[...] ok þa er hann kom þar, þa var a myrkvastofunni varðhalld mikit, ok var hon </a:t>
            </a:r>
            <a:r>
              <a:rPr lang="is-IS" sz="1600" b="1" dirty="0">
                <a:effectLst/>
                <a:latin typeface="Garamond" panose="02020404030301010803" pitchFamily="18" charset="0"/>
                <a:ea typeface="Calibri" panose="020F0502020204030204" pitchFamily="34" charset="0"/>
                <a:cs typeface="Times New Roman" panose="02020603050405020304" pitchFamily="18" charset="0"/>
              </a:rPr>
              <a:t>læst ramliga</a:t>
            </a:r>
            <a:r>
              <a:rPr lang="is-IS" sz="1600" dirty="0">
                <a:effectLst/>
                <a:latin typeface="Garamond" panose="02020404030301010803" pitchFamily="18" charset="0"/>
                <a:ea typeface="Calibri" panose="020F0502020204030204" pitchFamily="34" charset="0"/>
                <a:cs typeface="Times New Roman" panose="02020603050405020304" pitchFamily="18" charset="0"/>
              </a:rPr>
              <a:t>. En er Andreas postoli kom at myrkvastofunni, þa spruttu þegar fra </a:t>
            </a:r>
            <a:r>
              <a:rPr lang="is-IS" sz="1600" b="1" dirty="0">
                <a:solidFill>
                  <a:srgbClr val="6A80B9"/>
                </a:solidFill>
                <a:effectLst/>
                <a:latin typeface="Garamond" panose="02020404030301010803" pitchFamily="18" charset="0"/>
                <a:ea typeface="Calibri" panose="020F0502020204030204" pitchFamily="34" charset="0"/>
                <a:cs typeface="Times New Roman" panose="02020603050405020304" pitchFamily="18" charset="0"/>
              </a:rPr>
              <a:t>lasarnir</a:t>
            </a:r>
            <a:r>
              <a:rPr lang="is-IS" sz="1600" dirty="0">
                <a:effectLst/>
                <a:latin typeface="Garamond" panose="02020404030301010803" pitchFamily="18" charset="0"/>
                <a:ea typeface="Calibri" panose="020F0502020204030204" pitchFamily="34" charset="0"/>
                <a:cs typeface="Times New Roman" panose="02020603050405020304" pitchFamily="18" charset="0"/>
              </a:rPr>
              <a:t>, ok skein lios solu biartara fyrir honum i myrkvastofuna.</a:t>
            </a:r>
          </a:p>
          <a:p>
            <a:pPr marL="457200">
              <a:lnSpc>
                <a:spcPct val="150000"/>
              </a:lnSpc>
            </a:pPr>
            <a:endParaRPr lang="en-GB" sz="1600" dirty="0">
              <a:effectLst/>
              <a:latin typeface="Garamond" panose="02020404030301010803" pitchFamily="18" charset="0"/>
              <a:ea typeface="Calibri" panose="020F0502020204030204" pitchFamily="34" charset="0"/>
              <a:cs typeface="Times New Roman" panose="02020603050405020304" pitchFamily="18" charset="0"/>
            </a:endParaRPr>
          </a:p>
          <a:p>
            <a:pPr>
              <a:spcAft>
                <a:spcPts val="600"/>
              </a:spcAft>
            </a:pPr>
            <a:r>
              <a:rPr lang="is-IS" sz="1450" dirty="0">
                <a:effectLst/>
                <a:latin typeface="Garamond" panose="02020404030301010803" pitchFamily="18" charset="0"/>
                <a:ea typeface="Calibri" panose="020F0502020204030204" pitchFamily="34" charset="0"/>
                <a:cs typeface="Times New Roman" panose="02020603050405020304" pitchFamily="18" charset="0"/>
              </a:rPr>
              <a:t>[...] and when he came there, there was a heavy</a:t>
            </a:r>
            <a:r>
              <a:rPr lang="en-US" sz="1450" dirty="0">
                <a:effectLst/>
                <a:latin typeface="Garamond" panose="02020404030301010803" pitchFamily="18" charset="0"/>
                <a:ea typeface="Calibri" panose="020F0502020204030204" pitchFamily="34" charset="0"/>
                <a:cs typeface="Times New Roman" panose="02020603050405020304" pitchFamily="18" charset="0"/>
              </a:rPr>
              <a:t> guard at the prison, and it was heavily locked. But when apostle Andrew came to the prison, then immediately the locks sprang open, and in front of him into the prison shone the light brighter than the sun.</a:t>
            </a:r>
            <a:endParaRPr lang="en-GB" sz="1450" dirty="0">
              <a:effectLst/>
              <a:latin typeface="Garamond" panose="02020404030301010803" pitchFamily="18"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85C76E15-88F9-6399-A195-264BE2175446}"/>
              </a:ext>
            </a:extLst>
          </p:cNvPr>
          <p:cNvSpPr txBox="1"/>
          <p:nvPr/>
        </p:nvSpPr>
        <p:spPr>
          <a:xfrm>
            <a:off x="4080765" y="1922442"/>
            <a:ext cx="6096000" cy="369332"/>
          </a:xfrm>
          <a:prstGeom prst="rect">
            <a:avLst/>
          </a:prstGeom>
          <a:noFill/>
        </p:spPr>
        <p:txBody>
          <a:bodyPr wrap="square">
            <a:spAutoFit/>
          </a:bodyPr>
          <a:lstStyle/>
          <a:p>
            <a:r>
              <a:rPr lang="en-US" sz="1800" dirty="0">
                <a:effectLst/>
                <a:latin typeface="Sabon Next LT" panose="02000500000000000000" pitchFamily="2" charset="0"/>
                <a:ea typeface="Calibri" panose="020F0502020204030204" pitchFamily="34" charset="0"/>
              </a:rPr>
              <a:t>“Et </a:t>
            </a:r>
            <a:r>
              <a:rPr lang="en-US" sz="1800" dirty="0" err="1">
                <a:effectLst/>
                <a:latin typeface="Sabon Next LT" panose="02000500000000000000" pitchFamily="2" charset="0"/>
                <a:ea typeface="Calibri" panose="020F0502020204030204" pitchFamily="34" charset="0"/>
              </a:rPr>
              <a:t>lacrimatus</a:t>
            </a:r>
            <a:r>
              <a:rPr lang="en-US" sz="1800" dirty="0">
                <a:effectLst/>
                <a:latin typeface="Sabon Next LT" panose="02000500000000000000" pitchFamily="2" charset="0"/>
                <a:ea typeface="Calibri" panose="020F0502020204030204" pitchFamily="34" charset="0"/>
              </a:rPr>
              <a:t> </a:t>
            </a:r>
            <a:r>
              <a:rPr lang="en-US" sz="1800" dirty="0" err="1">
                <a:effectLst/>
                <a:latin typeface="Sabon Next LT" panose="02000500000000000000" pitchFamily="2" charset="0"/>
                <a:ea typeface="Calibri" panose="020F0502020204030204" pitchFamily="34" charset="0"/>
              </a:rPr>
              <a:t>est</a:t>
            </a:r>
            <a:r>
              <a:rPr lang="en-US" sz="1800" dirty="0">
                <a:effectLst/>
                <a:latin typeface="Sabon Next LT" panose="02000500000000000000" pitchFamily="2" charset="0"/>
                <a:ea typeface="Calibri" panose="020F0502020204030204" pitchFamily="34" charset="0"/>
              </a:rPr>
              <a:t> Jesus.” </a:t>
            </a:r>
            <a:endParaRPr lang="en-US" dirty="0"/>
          </a:p>
        </p:txBody>
      </p:sp>
      <p:sp>
        <p:nvSpPr>
          <p:cNvPr id="7" name="TextBox 6">
            <a:extLst>
              <a:ext uri="{FF2B5EF4-FFF2-40B4-BE49-F238E27FC236}">
                <a16:creationId xmlns:a16="http://schemas.microsoft.com/office/drawing/2014/main" id="{82ED6719-BDDC-AC2A-3533-4B5AFC4FA0D5}"/>
              </a:ext>
            </a:extLst>
          </p:cNvPr>
          <p:cNvSpPr txBox="1"/>
          <p:nvPr/>
        </p:nvSpPr>
        <p:spPr>
          <a:xfrm>
            <a:off x="1143000" y="1010245"/>
            <a:ext cx="6096000" cy="369332"/>
          </a:xfrm>
          <a:prstGeom prst="rect">
            <a:avLst/>
          </a:prstGeom>
          <a:noFill/>
        </p:spPr>
        <p:txBody>
          <a:bodyPr wrap="square">
            <a:spAutoFit/>
          </a:bodyPr>
          <a:lstStyle/>
          <a:p>
            <a:r>
              <a:rPr lang="is-IS" sz="1800" i="1" cap="small" dirty="0">
                <a:solidFill>
                  <a:srgbClr val="6A80B9"/>
                </a:solidFill>
                <a:effectLst/>
                <a:latin typeface="Sabon Next LT" panose="02000500000000000000" pitchFamily="2" charset="0"/>
                <a:ea typeface="Calibri" panose="020F0502020204030204" pitchFamily="34" charset="0"/>
              </a:rPr>
              <a:t>John 11:35 </a:t>
            </a:r>
            <a:endParaRPr lang="en-US" cap="small" dirty="0">
              <a:solidFill>
                <a:srgbClr val="6A80B9"/>
              </a:solidFill>
            </a:endParaRPr>
          </a:p>
        </p:txBody>
      </p:sp>
      <p:pic>
        <p:nvPicPr>
          <p:cNvPr id="8" name="Picture 7">
            <a:extLst>
              <a:ext uri="{FF2B5EF4-FFF2-40B4-BE49-F238E27FC236}">
                <a16:creationId xmlns:a16="http://schemas.microsoft.com/office/drawing/2014/main" id="{C426C9B0-1A2C-C77B-0E22-3ED0BA920A4A}"/>
              </a:ext>
            </a:extLst>
          </p:cNvPr>
          <p:cNvPicPr>
            <a:picLocks noChangeAspect="1"/>
          </p:cNvPicPr>
          <p:nvPr/>
        </p:nvPicPr>
        <p:blipFill rotWithShape="1">
          <a:blip r:embed="rId2">
            <a:alphaModFix amt="20000"/>
          </a:blip>
          <a:srcRect l="12796" t="29750" r="9524" b="9423"/>
          <a:stretch/>
        </p:blipFill>
        <p:spPr>
          <a:xfrm>
            <a:off x="1868932" y="2610000"/>
            <a:ext cx="8047735" cy="1873100"/>
          </a:xfrm>
          <a:prstGeom prst="rect">
            <a:avLst/>
          </a:prstGeom>
        </p:spPr>
      </p:pic>
    </p:spTree>
    <p:extLst>
      <p:ext uri="{BB962C8B-B14F-4D97-AF65-F5344CB8AC3E}">
        <p14:creationId xmlns:p14="http://schemas.microsoft.com/office/powerpoint/2010/main" val="290304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72E70E-6BAF-314D-A546-98E9C725898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323" b="98170" l="3971" r="91176">
                        <a14:foregroundMark x1="22500" y1="10649" x2="30147" y2="6156"/>
                        <a14:foregroundMark x1="30147" y1="6156" x2="50000" y2="6489"/>
                        <a14:foregroundMark x1="50000" y1="6489" x2="60294" y2="6489"/>
                        <a14:foregroundMark x1="60294" y1="6489" x2="68382" y2="6489"/>
                        <a14:foregroundMark x1="68382" y1="6489" x2="73824" y2="13644"/>
                        <a14:foregroundMark x1="73824" y1="13644" x2="74118" y2="22962"/>
                        <a14:foregroundMark x1="74118" y1="22962" x2="74118" y2="22962"/>
                        <a14:foregroundMark x1="73529" y1="23627" x2="73971" y2="80699"/>
                        <a14:foregroundMark x1="73971" y1="80699" x2="65147" y2="86356"/>
                        <a14:foregroundMark x1="65147" y1="86356" x2="57206" y2="87854"/>
                        <a14:foregroundMark x1="57206" y1="87854" x2="66324" y2="89185"/>
                        <a14:foregroundMark x1="66324" y1="89185" x2="73676" y2="88686"/>
                        <a14:foregroundMark x1="4412" y1="89850" x2="21029" y2="89351"/>
                        <a14:foregroundMark x1="21029" y1="89351" x2="6029" y2="89850"/>
                        <a14:foregroundMark x1="6029" y1="89850" x2="13088" y2="97837"/>
                        <a14:foregroundMark x1="13088" y1="97837" x2="59853" y2="92679"/>
                        <a14:foregroundMark x1="59853" y1="92679" x2="69118" y2="95674"/>
                        <a14:foregroundMark x1="69118" y1="95674" x2="81029" y2="93677"/>
                        <a14:foregroundMark x1="81029" y1="93677" x2="90588" y2="94509"/>
                        <a14:foregroundMark x1="90588" y1="94509" x2="79853" y2="89517"/>
                        <a14:foregroundMark x1="79853" y1="89517" x2="73529" y2="81864"/>
                        <a14:foregroundMark x1="73529" y1="81864" x2="72353" y2="91348"/>
                        <a14:foregroundMark x1="72353" y1="91348" x2="64412" y2="95175"/>
                        <a14:foregroundMark x1="64412" y1="95175" x2="37794" y2="95175"/>
                        <a14:foregroundMark x1="6765" y1="89850" x2="10882" y2="98003"/>
                        <a14:foregroundMark x1="10882" y1="98003" x2="4265" y2="91847"/>
                        <a14:foregroundMark x1="4265" y1="91847" x2="13529" y2="95175"/>
                        <a14:foregroundMark x1="13529" y1="95175" x2="13088" y2="98170"/>
                        <a14:foregroundMark x1="6618" y1="90183" x2="5294" y2="99168"/>
                        <a14:foregroundMark x1="5294" y1="99168" x2="7941" y2="90849"/>
                        <a14:foregroundMark x1="7941" y1="90849" x2="7059" y2="90017"/>
                        <a14:foregroundMark x1="4265" y1="93178" x2="4412" y2="93677"/>
                        <a14:foregroundMark x1="4265" y1="95674" x2="3971" y2="95175"/>
                        <a14:foregroundMark x1="85735" y1="92679" x2="82941" y2="93012"/>
                        <a14:foregroundMark x1="87353" y1="93178" x2="87794" y2="94509"/>
                        <a14:foregroundMark x1="87500" y1="93012" x2="88971" y2="94010"/>
                        <a14:foregroundMark x1="86912" y1="93012" x2="90000" y2="96339"/>
                        <a14:foregroundMark x1="81324" y1="90183" x2="89118" y2="90516"/>
                        <a14:foregroundMark x1="89118" y1="90516" x2="81324" y2="91514"/>
                        <a14:foregroundMark x1="81324" y1="91514" x2="81324" y2="91514"/>
                        <a14:foregroundMark x1="88676" y1="92180" x2="89559" y2="93677"/>
                        <a14:foregroundMark x1="88235" y1="93178" x2="90000" y2="92512"/>
                        <a14:foregroundMark x1="89559" y1="93178" x2="89559" y2="96339"/>
                        <a14:foregroundMark x1="89559" y1="94010" x2="89559" y2="94010"/>
                        <a14:foregroundMark x1="88676" y1="93511" x2="89559" y2="95008"/>
                        <a14:foregroundMark x1="90000" y1="92845" x2="90000" y2="94010"/>
                        <a14:foregroundMark x1="89118" y1="93677" x2="90000" y2="94343"/>
                        <a14:foregroundMark x1="89265" y1="94010" x2="89412" y2="93178"/>
                        <a14:foregroundMark x1="90441" y1="95008" x2="90441" y2="94509"/>
                        <a14:foregroundMark x1="88676" y1="94010" x2="90147" y2="94176"/>
                        <a14:foregroundMark x1="90735" y1="91348" x2="89412" y2="91681"/>
                        <a14:foregroundMark x1="90735" y1="92679" x2="90441" y2="92679"/>
                        <a14:foregroundMark x1="89118" y1="95674" x2="89412" y2="93012"/>
                        <a14:foregroundMark x1="89559" y1="93677" x2="90588" y2="93178"/>
                        <a14:foregroundMark x1="90000" y1="94509" x2="91176" y2="94842"/>
                        <a14:foregroundMark x1="23824" y1="91514" x2="22353" y2="91514"/>
                        <a14:foregroundMark x1="18529" y1="91181" x2="26176" y2="89684"/>
                        <a14:foregroundMark x1="26176" y1="89684" x2="20588" y2="92180"/>
                      </a14:backgroundRemoval>
                    </a14:imgEffect>
                  </a14:imgLayer>
                </a14:imgProps>
              </a:ext>
            </a:extLst>
          </a:blip>
          <a:stretch>
            <a:fillRect/>
          </a:stretch>
        </p:blipFill>
        <p:spPr>
          <a:xfrm>
            <a:off x="3002435" y="919679"/>
            <a:ext cx="6187129" cy="5468330"/>
          </a:xfrm>
          <a:prstGeom prst="rect">
            <a:avLst/>
          </a:prstGeom>
        </p:spPr>
      </p:pic>
      <p:sp>
        <p:nvSpPr>
          <p:cNvPr id="5" name="TextBox 4">
            <a:extLst>
              <a:ext uri="{FF2B5EF4-FFF2-40B4-BE49-F238E27FC236}">
                <a16:creationId xmlns:a16="http://schemas.microsoft.com/office/drawing/2014/main" id="{57976AEF-8814-574C-A42E-BD397116ED10}"/>
              </a:ext>
            </a:extLst>
          </p:cNvPr>
          <p:cNvSpPr txBox="1"/>
          <p:nvPr/>
        </p:nvSpPr>
        <p:spPr>
          <a:xfrm>
            <a:off x="853125" y="711231"/>
            <a:ext cx="2578443" cy="1384995"/>
          </a:xfrm>
          <a:prstGeom prst="rect">
            <a:avLst/>
          </a:prstGeom>
          <a:noFill/>
        </p:spPr>
        <p:txBody>
          <a:bodyPr wrap="square" rtlCol="0">
            <a:spAutoFit/>
          </a:bodyPr>
          <a:lstStyle/>
          <a:p>
            <a:r>
              <a:rPr lang="en-US" sz="1100" dirty="0">
                <a:solidFill>
                  <a:srgbClr val="3F494D"/>
                </a:solidFill>
                <a:latin typeface="Garamond" panose="02020404030301010803" pitchFamily="18" charset="0"/>
              </a:rPr>
              <a:t>Margaret Cormack, </a:t>
            </a:r>
            <a:r>
              <a:rPr lang="en-GB" sz="1100" dirty="0">
                <a:solidFill>
                  <a:schemeClr val="tx1">
                    <a:lumMod val="95000"/>
                    <a:lumOff val="5000"/>
                  </a:schemeClr>
                </a:solidFill>
                <a:latin typeface="Garamond" panose="02020404030301010803" pitchFamily="18" charset="0"/>
              </a:rPr>
              <a:t>‘Saints of Medieval </a:t>
            </a:r>
            <a:r>
              <a:rPr lang="en-GB" sz="1100" i="1" dirty="0" err="1">
                <a:solidFill>
                  <a:schemeClr val="tx1">
                    <a:lumMod val="95000"/>
                    <a:lumOff val="5000"/>
                  </a:schemeClr>
                </a:solidFill>
                <a:latin typeface="Garamond" panose="02020404030301010803" pitchFamily="18" charset="0"/>
              </a:rPr>
              <a:t>Hólar</a:t>
            </a:r>
            <a:r>
              <a:rPr lang="en-GB" sz="1100" dirty="0">
                <a:solidFill>
                  <a:schemeClr val="tx1">
                    <a:lumMod val="95000"/>
                    <a:lumOff val="5000"/>
                  </a:schemeClr>
                </a:solidFill>
                <a:latin typeface="Garamond" panose="02020404030301010803" pitchFamily="18" charset="0"/>
              </a:rPr>
              <a:t>: A Statistical Survey of the Veneration of Saints in the Diocese’</a:t>
            </a:r>
            <a:r>
              <a:rPr lang="en-GB" sz="1100" dirty="0">
                <a:solidFill>
                  <a:srgbClr val="3F494D"/>
                </a:solidFill>
                <a:latin typeface="Garamond" panose="02020404030301010803" pitchFamily="18" charset="0"/>
              </a:rPr>
              <a:t>, </a:t>
            </a:r>
            <a:r>
              <a:rPr lang="en-GB" sz="1100" i="1" dirty="0">
                <a:solidFill>
                  <a:schemeClr val="accent1">
                    <a:lumMod val="75000"/>
                  </a:schemeClr>
                </a:solidFill>
                <a:latin typeface="Garamond" panose="02020404030301010803" pitchFamily="18" charset="0"/>
              </a:rPr>
              <a:t>Peregrinations: Journal of Medieval Art and Architecture </a:t>
            </a:r>
            <a:r>
              <a:rPr lang="en-GB" sz="1100" dirty="0">
                <a:solidFill>
                  <a:schemeClr val="accent1">
                    <a:lumMod val="75000"/>
                  </a:schemeClr>
                </a:solidFill>
                <a:latin typeface="Garamond" panose="02020404030301010803" pitchFamily="18" charset="0"/>
              </a:rPr>
              <a:t>3.2, (2011), 7-37 (22) </a:t>
            </a:r>
            <a:endParaRPr lang="en-GB" sz="1000" dirty="0">
              <a:solidFill>
                <a:schemeClr val="accent1">
                  <a:lumMod val="75000"/>
                </a:schemeClr>
              </a:solidFill>
              <a:latin typeface="Garamond" panose="02020404030301010803" pitchFamily="18" charset="0"/>
            </a:endParaRPr>
          </a:p>
          <a:p>
            <a:r>
              <a:rPr lang="en-GB" sz="1100" dirty="0">
                <a:solidFill>
                  <a:schemeClr val="accent1">
                    <a:lumMod val="75000"/>
                  </a:schemeClr>
                </a:solidFill>
                <a:latin typeface="Garamond" panose="02020404030301010803" pitchFamily="18" charset="0"/>
              </a:rPr>
              <a:t> </a:t>
            </a:r>
          </a:p>
          <a:p>
            <a:endParaRPr lang="en-US" dirty="0">
              <a:solidFill>
                <a:srgbClr val="C00000"/>
              </a:solidFill>
            </a:endParaRPr>
          </a:p>
        </p:txBody>
      </p:sp>
      <p:sp>
        <p:nvSpPr>
          <p:cNvPr id="2" name="TextBox 1">
            <a:extLst>
              <a:ext uri="{FF2B5EF4-FFF2-40B4-BE49-F238E27FC236}">
                <a16:creationId xmlns:a16="http://schemas.microsoft.com/office/drawing/2014/main" id="{469981A0-6794-FE37-E7EE-D7B662E83491}"/>
              </a:ext>
            </a:extLst>
          </p:cNvPr>
          <p:cNvSpPr txBox="1"/>
          <p:nvPr/>
        </p:nvSpPr>
        <p:spPr>
          <a:xfrm>
            <a:off x="9768162" y="6033306"/>
            <a:ext cx="1824724" cy="523220"/>
          </a:xfrm>
          <a:prstGeom prst="rect">
            <a:avLst/>
          </a:prstGeom>
          <a:noFill/>
        </p:spPr>
        <p:txBody>
          <a:bodyPr wrap="square" rtlCol="0">
            <a:spAutoFit/>
          </a:bodyPr>
          <a:lstStyle/>
          <a:p>
            <a:r>
              <a:rPr lang="en-US" sz="1400" b="1" dirty="0">
                <a:solidFill>
                  <a:srgbClr val="6A80B9"/>
                </a:solidFill>
                <a:latin typeface="Garamond" panose="02020404030301010803" pitchFamily="18" charset="0"/>
              </a:rPr>
              <a:t>THANK YOU!</a:t>
            </a:r>
          </a:p>
          <a:p>
            <a:r>
              <a:rPr lang="en-US" sz="1400" dirty="0">
                <a:solidFill>
                  <a:schemeClr val="accent1">
                    <a:lumMod val="75000"/>
                  </a:schemeClr>
                </a:solidFill>
                <a:latin typeface="Garamond" panose="02020404030301010803" pitchFamily="18" charset="0"/>
              </a:rPr>
              <a:t>@ninya_vey</a:t>
            </a:r>
          </a:p>
        </p:txBody>
      </p:sp>
    </p:spTree>
    <p:extLst>
      <p:ext uri="{BB962C8B-B14F-4D97-AF65-F5344CB8AC3E}">
        <p14:creationId xmlns:p14="http://schemas.microsoft.com/office/powerpoint/2010/main" val="2260988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{07BEF7B5-EF15-5F43-A65D-200D7F7B9283}tf10001061</Template>
  <TotalTime>13629</TotalTime>
  <Words>2669</Words>
  <Application>Microsoft Macintosh PowerPoint</Application>
  <PresentationFormat>Widescreen</PresentationFormat>
  <Paragraphs>123</Paragraphs>
  <Slides>16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Garamond</vt:lpstr>
      <vt:lpstr>Sabon Next LT</vt:lpstr>
      <vt:lpstr>Tw Cen MT</vt:lpstr>
      <vt:lpstr>Tw Cen MT Condensed</vt:lpstr>
      <vt:lpstr>Wingdings 3</vt:lpstr>
      <vt:lpstr>Integral</vt:lpstr>
      <vt:lpstr>Intertextuality and Suffering in  Andreas saga postola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(Sea-)Stranding and Thematic Unity in Andreas saga postola I</dc:title>
  <dc:creator>Eugenia Vorobeva</dc:creator>
  <cp:lastModifiedBy>Eugenia Vorobeva</cp:lastModifiedBy>
  <cp:revision>4</cp:revision>
  <dcterms:created xsi:type="dcterms:W3CDTF">2022-06-27T17:00:35Z</dcterms:created>
  <dcterms:modified xsi:type="dcterms:W3CDTF">2022-09-29T10:11:47Z</dcterms:modified>
</cp:coreProperties>
</file>