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7" r:id="rId3"/>
    <p:sldId id="268" r:id="rId4"/>
    <p:sldId id="276" r:id="rId5"/>
    <p:sldId id="269" r:id="rId6"/>
    <p:sldId id="270" r:id="rId7"/>
    <p:sldId id="271" r:id="rId8"/>
    <p:sldId id="272" r:id="rId9"/>
    <p:sldId id="27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B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47"/>
    <p:restoredTop sz="94607"/>
  </p:normalViewPr>
  <p:slideViewPr>
    <p:cSldViewPr snapToGrid="0" snapToObjects="1">
      <p:cViewPr varScale="1">
        <p:scale>
          <a:sx n="84" d="100"/>
          <a:sy n="84" d="100"/>
        </p:scale>
        <p:origin x="192" y="10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7A630-8CAA-DB4A-AA79-B3289F8C47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FBAD5F-12A8-3643-B244-52B1BB424C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E55D1E-0FA2-3646-B399-6F057546192E}"/>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5" name="Footer Placeholder 4">
            <a:extLst>
              <a:ext uri="{FF2B5EF4-FFF2-40B4-BE49-F238E27FC236}">
                <a16:creationId xmlns:a16="http://schemas.microsoft.com/office/drawing/2014/main" id="{2DDD3CC1-6D1F-A44D-87C0-C995115B0B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97EA67-FDD0-4942-82CC-398BD855F64F}"/>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3174998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2705B-B6C4-ED48-9837-C36BEF1C56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904FC7-A4D1-1741-8988-38782BB9509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F13C8A-3CE3-504F-98BC-B68D1D31DFA8}"/>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5" name="Footer Placeholder 4">
            <a:extLst>
              <a:ext uri="{FF2B5EF4-FFF2-40B4-BE49-F238E27FC236}">
                <a16:creationId xmlns:a16="http://schemas.microsoft.com/office/drawing/2014/main" id="{F051B156-2633-924A-9C67-CEE362B817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CF0AFF-AE7C-6144-8D10-C2FCD7673FCA}"/>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3531986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AE51B-8C44-D045-93D7-6E45526628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EA9364-B04B-C94E-83CC-004CFE9F83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275038D-B75C-DD4A-9445-9B79CE8E3FE6}"/>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5" name="Footer Placeholder 4">
            <a:extLst>
              <a:ext uri="{FF2B5EF4-FFF2-40B4-BE49-F238E27FC236}">
                <a16:creationId xmlns:a16="http://schemas.microsoft.com/office/drawing/2014/main" id="{32134F35-3CD9-244A-A184-01609D2E9C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7A3235-4B81-374F-8E89-C857451ABF22}"/>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438358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14206-C58F-6E43-9511-8C2E726DD5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F18EAF-8342-264D-A615-C85438B073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2CEC62-C608-A245-A106-EFC75856AB6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E62BC3-0982-6942-906A-295C992F0EA1}"/>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6" name="Footer Placeholder 5">
            <a:extLst>
              <a:ext uri="{FF2B5EF4-FFF2-40B4-BE49-F238E27FC236}">
                <a16:creationId xmlns:a16="http://schemas.microsoft.com/office/drawing/2014/main" id="{A72A0EBD-D0F1-424D-96E2-6C0451E9E3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71193-251D-E54F-A20C-5AE3AB46C4DA}"/>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219346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A86AD-E452-994C-8843-714E83E1F3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822600-A876-1A43-A07E-7B0AA702E9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3206021-E607-F14F-8410-D70720218C6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B28D8C-7386-8E4E-915D-60D995B791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1DE298E-6C2D-A74A-8761-D0FF700B189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286403-AEAC-2943-BAA4-83A2A61A34A4}"/>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8" name="Footer Placeholder 7">
            <a:extLst>
              <a:ext uri="{FF2B5EF4-FFF2-40B4-BE49-F238E27FC236}">
                <a16:creationId xmlns:a16="http://schemas.microsoft.com/office/drawing/2014/main" id="{ABB29091-D30A-C549-A802-1A93FCD411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CC22E7-C057-6441-A8AE-B1B2392A727D}"/>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4106991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4F08D-FF87-6244-9220-2AEB3172A1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2B98D4-9E9E-CD47-B123-6C9CA489D49D}"/>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4" name="Footer Placeholder 3">
            <a:extLst>
              <a:ext uri="{FF2B5EF4-FFF2-40B4-BE49-F238E27FC236}">
                <a16:creationId xmlns:a16="http://schemas.microsoft.com/office/drawing/2014/main" id="{A58D80B0-B7D7-0643-8642-AD57E7AF7E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7D5AAD-7B69-2245-A5F2-C4045E4BAC37}"/>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256803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13DAC-DA12-5D42-AEA6-5CFEE483D406}"/>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3" name="Footer Placeholder 2">
            <a:extLst>
              <a:ext uri="{FF2B5EF4-FFF2-40B4-BE49-F238E27FC236}">
                <a16:creationId xmlns:a16="http://schemas.microsoft.com/office/drawing/2014/main" id="{92F66FC5-45A3-DA47-A082-90BD2EB2C7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65D87E-A144-184F-B58E-500D8705C11A}"/>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2127130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30B3C-BFA3-F946-8472-2CE977C018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49C706-8007-B34C-AC41-99152E3F58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CEF254-07B4-AB47-9DD6-143464ED42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FC5C7EF-4FED-8A4D-B0FE-26346DA0A22C}"/>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6" name="Footer Placeholder 5">
            <a:extLst>
              <a:ext uri="{FF2B5EF4-FFF2-40B4-BE49-F238E27FC236}">
                <a16:creationId xmlns:a16="http://schemas.microsoft.com/office/drawing/2014/main" id="{470CEC94-F179-634B-86CA-47456BE5AB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F6E419-1E14-FE43-81BB-E9509594752B}"/>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368741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789AE-F427-BE45-9E87-9E1B30426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1B20AC-B8E8-6748-B0C0-61048DD4D4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656FAC-86FF-FD42-818A-4670265ED9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A5935CA-50CE-F649-AC38-EF0FAC68E5A1}"/>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6" name="Footer Placeholder 5">
            <a:extLst>
              <a:ext uri="{FF2B5EF4-FFF2-40B4-BE49-F238E27FC236}">
                <a16:creationId xmlns:a16="http://schemas.microsoft.com/office/drawing/2014/main" id="{5D201B02-1850-8A48-B122-44BBEC26FC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552C3D-7802-9148-B5BE-8315C5C0EAB6}"/>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4067150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589B9-2EBD-604E-AD30-42ECCE8AE8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C56DEC-15CC-484C-A91A-DC633A66F5C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F6FD2D-436F-8948-8775-57C90EB764B9}"/>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5" name="Footer Placeholder 4">
            <a:extLst>
              <a:ext uri="{FF2B5EF4-FFF2-40B4-BE49-F238E27FC236}">
                <a16:creationId xmlns:a16="http://schemas.microsoft.com/office/drawing/2014/main" id="{7B4FB47D-31B8-AF40-BD43-4275118C20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A2298-B1C0-6B43-BB39-D96F95C2E2A6}"/>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3256350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428B41-16D0-C248-9C8C-B3385E5D54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842C59-BBBB-3D47-823E-8306D8A22C7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5D995-67EF-D644-A550-4D16AC6E9BEC}"/>
              </a:ext>
            </a:extLst>
          </p:cNvPr>
          <p:cNvSpPr>
            <a:spLocks noGrp="1"/>
          </p:cNvSpPr>
          <p:nvPr>
            <p:ph type="dt" sz="half" idx="10"/>
          </p:nvPr>
        </p:nvSpPr>
        <p:spPr/>
        <p:txBody>
          <a:bodyPr/>
          <a:lstStyle/>
          <a:p>
            <a:fld id="{5647D670-3492-F34C-A55A-E5494D88E32A}" type="datetimeFigureOut">
              <a:rPr lang="en-US" smtClean="0"/>
              <a:t>9/28/22</a:t>
            </a:fld>
            <a:endParaRPr lang="en-US"/>
          </a:p>
        </p:txBody>
      </p:sp>
      <p:sp>
        <p:nvSpPr>
          <p:cNvPr id="5" name="Footer Placeholder 4">
            <a:extLst>
              <a:ext uri="{FF2B5EF4-FFF2-40B4-BE49-F238E27FC236}">
                <a16:creationId xmlns:a16="http://schemas.microsoft.com/office/drawing/2014/main" id="{ECEA2ABD-78DA-B649-9EE5-CADA187210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3BF10-B69F-4142-BF08-D245EB22574B}"/>
              </a:ext>
            </a:extLst>
          </p:cNvPr>
          <p:cNvSpPr>
            <a:spLocks noGrp="1"/>
          </p:cNvSpPr>
          <p:nvPr>
            <p:ph type="sldNum" sz="quarter" idx="12"/>
          </p:nvPr>
        </p:nvSpPr>
        <p:spPr/>
        <p:txBody>
          <a:bodyPr/>
          <a:lstStyle/>
          <a:p>
            <a:fld id="{0044E9E0-5B94-104C-B8CE-5DC142541F12}" type="slidenum">
              <a:rPr lang="en-US" smtClean="0"/>
              <a:t>‹#›</a:t>
            </a:fld>
            <a:endParaRPr lang="en-US"/>
          </a:p>
        </p:txBody>
      </p:sp>
    </p:spTree>
    <p:extLst>
      <p:ext uri="{BB962C8B-B14F-4D97-AF65-F5344CB8AC3E}">
        <p14:creationId xmlns:p14="http://schemas.microsoft.com/office/powerpoint/2010/main" val="267021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B2B641-4826-294B-9E2B-D7F1375AEC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C0B871-4C3B-3A4C-943E-A10479662C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6C3126-D142-634A-94D5-F045959D6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47D670-3492-F34C-A55A-E5494D88E32A}" type="datetimeFigureOut">
              <a:rPr lang="en-US" smtClean="0"/>
              <a:t>9/28/22</a:t>
            </a:fld>
            <a:endParaRPr lang="en-US"/>
          </a:p>
        </p:txBody>
      </p:sp>
      <p:sp>
        <p:nvSpPr>
          <p:cNvPr id="5" name="Footer Placeholder 4">
            <a:extLst>
              <a:ext uri="{FF2B5EF4-FFF2-40B4-BE49-F238E27FC236}">
                <a16:creationId xmlns:a16="http://schemas.microsoft.com/office/drawing/2014/main" id="{121DF27F-3E8C-B040-A7F7-E152778DDB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C3D2A2-1A82-044E-80FE-F315BCACE0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4E9E0-5B94-104C-B8CE-5DC142541F12}" type="slidenum">
              <a:rPr lang="en-US" smtClean="0"/>
              <a:t>‹#›</a:t>
            </a:fld>
            <a:endParaRPr lang="en-US"/>
          </a:p>
        </p:txBody>
      </p:sp>
    </p:spTree>
    <p:extLst>
      <p:ext uri="{BB962C8B-B14F-4D97-AF65-F5344CB8AC3E}">
        <p14:creationId xmlns:p14="http://schemas.microsoft.com/office/powerpoint/2010/main" val="1837517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hyperlink" Target="https://www.drbo.org/cgi-bin/d?b=drb&amp;bk=73&amp;ch=22&amp;l=18-#x"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drbo.org/cgi-bin/d?b=drb&amp;bk=73&amp;ch=22&amp;l=19-#x"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AC8B2B-1AE9-884D-A7E3-1A15E3C5AD4C}"/>
              </a:ext>
            </a:extLst>
          </p:cNvPr>
          <p:cNvPicPr>
            <a:picLocks noChangeAspect="1"/>
          </p:cNvPicPr>
          <p:nvPr/>
        </p:nvPicPr>
        <p:blipFill rotWithShape="1">
          <a:blip r:embed="rId2">
            <a:alphaModFix amt="43000"/>
          </a:blip>
          <a:srcRect t="16470"/>
          <a:stretch/>
        </p:blipFill>
        <p:spPr>
          <a:xfrm>
            <a:off x="0" y="0"/>
            <a:ext cx="12192000" cy="6858000"/>
          </a:xfrm>
          <a:prstGeom prst="rect">
            <a:avLst/>
          </a:prstGeom>
        </p:spPr>
      </p:pic>
      <p:sp>
        <p:nvSpPr>
          <p:cNvPr id="2" name="Title 1">
            <a:extLst>
              <a:ext uri="{FF2B5EF4-FFF2-40B4-BE49-F238E27FC236}">
                <a16:creationId xmlns:a16="http://schemas.microsoft.com/office/drawing/2014/main" id="{3BAB3BC9-6B50-454F-8A30-CF26A7780E40}"/>
              </a:ext>
            </a:extLst>
          </p:cNvPr>
          <p:cNvSpPr>
            <a:spLocks noGrp="1"/>
          </p:cNvSpPr>
          <p:nvPr>
            <p:ph type="ctrTitle"/>
          </p:nvPr>
        </p:nvSpPr>
        <p:spPr>
          <a:xfrm>
            <a:off x="1658470" y="2080280"/>
            <a:ext cx="8875059" cy="1958788"/>
          </a:xfrm>
          <a:solidFill>
            <a:schemeClr val="tx1"/>
          </a:solidFill>
        </p:spPr>
        <p:txBody>
          <a:bodyPr>
            <a:normAutofit/>
          </a:bodyPr>
          <a:lstStyle/>
          <a:p>
            <a:pPr>
              <a:lnSpc>
                <a:spcPct val="100000"/>
              </a:lnSpc>
            </a:pPr>
            <a:r>
              <a:rPr lang="en-GB" sz="4800" b="1" dirty="0">
                <a:solidFill>
                  <a:schemeClr val="bg1"/>
                </a:solidFill>
              </a:rPr>
              <a:t>Authority in the Margins</a:t>
            </a:r>
            <a:br>
              <a:rPr lang="en-GB" b="1" i="1" dirty="0">
                <a:solidFill>
                  <a:schemeClr val="bg1"/>
                </a:solidFill>
              </a:rPr>
            </a:br>
            <a:r>
              <a:rPr lang="en-GB" sz="3200" b="1" dirty="0">
                <a:solidFill>
                  <a:schemeClr val="bg1"/>
                </a:solidFill>
              </a:rPr>
              <a:t>The Glossed Catechetical Tracts of MS Bodley 938 and Wycliffite Exegetical Thought</a:t>
            </a:r>
            <a:endParaRPr lang="en-US" sz="3200" b="1" dirty="0">
              <a:solidFill>
                <a:schemeClr val="bg1"/>
              </a:solidFill>
            </a:endParaRPr>
          </a:p>
        </p:txBody>
      </p:sp>
      <p:sp>
        <p:nvSpPr>
          <p:cNvPr id="3" name="Subtitle 2">
            <a:extLst>
              <a:ext uri="{FF2B5EF4-FFF2-40B4-BE49-F238E27FC236}">
                <a16:creationId xmlns:a16="http://schemas.microsoft.com/office/drawing/2014/main" id="{17743FC6-EA9D-EB4E-A3C3-E39A28B37D6B}"/>
              </a:ext>
            </a:extLst>
          </p:cNvPr>
          <p:cNvSpPr>
            <a:spLocks noGrp="1"/>
          </p:cNvSpPr>
          <p:nvPr>
            <p:ph type="subTitle" idx="1"/>
          </p:nvPr>
        </p:nvSpPr>
        <p:spPr>
          <a:xfrm>
            <a:off x="1523999" y="4252261"/>
            <a:ext cx="9144000" cy="1655762"/>
          </a:xfrm>
        </p:spPr>
        <p:txBody>
          <a:bodyPr/>
          <a:lstStyle/>
          <a:p>
            <a:r>
              <a:rPr lang="en-US" dirty="0"/>
              <a:t>Alexandra Barnes</a:t>
            </a:r>
          </a:p>
          <a:p>
            <a:r>
              <a:rPr lang="en-US" dirty="0" err="1"/>
              <a:t>alexandra.barnes@linacre.ox.ac.uk</a:t>
            </a:r>
            <a:endParaRPr lang="en-US" dirty="0"/>
          </a:p>
        </p:txBody>
      </p:sp>
    </p:spTree>
    <p:extLst>
      <p:ext uri="{BB962C8B-B14F-4D97-AF65-F5344CB8AC3E}">
        <p14:creationId xmlns:p14="http://schemas.microsoft.com/office/powerpoint/2010/main" val="402583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BDFF03E-4016-394C-AE8D-05394D510F94}"/>
              </a:ext>
            </a:extLst>
          </p:cNvPr>
          <p:cNvPicPr>
            <a:picLocks noChangeAspect="1"/>
          </p:cNvPicPr>
          <p:nvPr/>
        </p:nvPicPr>
        <p:blipFill rotWithShape="1">
          <a:blip r:embed="rId2"/>
          <a:srcRect t="2197" r="10515"/>
          <a:stretch/>
        </p:blipFill>
        <p:spPr>
          <a:xfrm>
            <a:off x="7261411" y="323459"/>
            <a:ext cx="4285132" cy="6244562"/>
          </a:xfrm>
          <a:prstGeom prst="rect">
            <a:avLst/>
          </a:prstGeom>
        </p:spPr>
      </p:pic>
      <p:pic>
        <p:nvPicPr>
          <p:cNvPr id="16" name="Content Placeholder 15">
            <a:extLst>
              <a:ext uri="{FF2B5EF4-FFF2-40B4-BE49-F238E27FC236}">
                <a16:creationId xmlns:a16="http://schemas.microsoft.com/office/drawing/2014/main" id="{26335407-AB02-A64A-A6D8-AAB7DAC550D8}"/>
              </a:ext>
            </a:extLst>
          </p:cNvPr>
          <p:cNvPicPr>
            <a:picLocks noGrp="1" noChangeAspect="1"/>
          </p:cNvPicPr>
          <p:nvPr>
            <p:ph idx="1"/>
          </p:nvPr>
        </p:nvPicPr>
        <p:blipFill>
          <a:blip r:embed="rId3"/>
          <a:stretch>
            <a:fillRect/>
          </a:stretch>
        </p:blipFill>
        <p:spPr>
          <a:xfrm rot="5400000">
            <a:off x="-355292" y="1156635"/>
            <a:ext cx="6244562" cy="4578210"/>
          </a:xfrm>
        </p:spPr>
      </p:pic>
      <p:sp>
        <p:nvSpPr>
          <p:cNvPr id="17" name="TextBox 16">
            <a:extLst>
              <a:ext uri="{FF2B5EF4-FFF2-40B4-BE49-F238E27FC236}">
                <a16:creationId xmlns:a16="http://schemas.microsoft.com/office/drawing/2014/main" id="{87B222FE-A04E-5F46-AC7B-6A356FFF3CEF}"/>
              </a:ext>
            </a:extLst>
          </p:cNvPr>
          <p:cNvSpPr txBox="1"/>
          <p:nvPr/>
        </p:nvSpPr>
        <p:spPr>
          <a:xfrm>
            <a:off x="5056094" y="609599"/>
            <a:ext cx="1873623" cy="1815882"/>
          </a:xfrm>
          <a:prstGeom prst="rect">
            <a:avLst/>
          </a:prstGeom>
          <a:noFill/>
        </p:spPr>
        <p:txBody>
          <a:bodyPr wrap="square" rtlCol="0">
            <a:spAutoFit/>
          </a:bodyPr>
          <a:lstStyle/>
          <a:p>
            <a:r>
              <a:rPr lang="en-US" sz="1600" dirty="0">
                <a:solidFill>
                  <a:schemeClr val="bg1"/>
                </a:solidFill>
              </a:rPr>
              <a:t>MS Bodley 938,  </a:t>
            </a:r>
          </a:p>
          <a:p>
            <a:r>
              <a:rPr lang="en-US" sz="1600" dirty="0">
                <a:solidFill>
                  <a:schemeClr val="bg1"/>
                </a:solidFill>
              </a:rPr>
              <a:t>f. 6v ‘the Seven Works of Ghostly Mercy’ and beginning of ‘the Seven Gifts of the Holy Ghost’</a:t>
            </a:r>
          </a:p>
        </p:txBody>
      </p:sp>
      <p:sp>
        <p:nvSpPr>
          <p:cNvPr id="18" name="TextBox 17">
            <a:extLst>
              <a:ext uri="{FF2B5EF4-FFF2-40B4-BE49-F238E27FC236}">
                <a16:creationId xmlns:a16="http://schemas.microsoft.com/office/drawing/2014/main" id="{C930F796-EA43-FD4C-B007-4A533A891C83}"/>
              </a:ext>
            </a:extLst>
          </p:cNvPr>
          <p:cNvSpPr txBox="1"/>
          <p:nvPr/>
        </p:nvSpPr>
        <p:spPr>
          <a:xfrm>
            <a:off x="5221942" y="3224343"/>
            <a:ext cx="1956546" cy="1077218"/>
          </a:xfrm>
          <a:prstGeom prst="rect">
            <a:avLst/>
          </a:prstGeom>
          <a:noFill/>
        </p:spPr>
        <p:txBody>
          <a:bodyPr wrap="square" rtlCol="0">
            <a:spAutoFit/>
          </a:bodyPr>
          <a:lstStyle/>
          <a:p>
            <a:pPr algn="r"/>
            <a:r>
              <a:rPr lang="en-US" sz="1600" dirty="0">
                <a:solidFill>
                  <a:schemeClr val="bg1"/>
                </a:solidFill>
              </a:rPr>
              <a:t>f. 8r ‘the Five Bodily Wits’ and beginning of ‘the Five Ghostly Wits’</a:t>
            </a:r>
          </a:p>
        </p:txBody>
      </p:sp>
    </p:spTree>
    <p:extLst>
      <p:ext uri="{BB962C8B-B14F-4D97-AF65-F5344CB8AC3E}">
        <p14:creationId xmlns:p14="http://schemas.microsoft.com/office/powerpoint/2010/main" val="3942054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44F69AD-2369-8248-A94A-78ACA4FD0E7B}"/>
              </a:ext>
            </a:extLst>
          </p:cNvPr>
          <p:cNvPicPr>
            <a:picLocks noGrp="1" noChangeAspect="1"/>
          </p:cNvPicPr>
          <p:nvPr>
            <p:ph idx="1"/>
          </p:nvPr>
        </p:nvPicPr>
        <p:blipFill rotWithShape="1">
          <a:blip r:embed="rId2">
            <a:alphaModFix amt="27000"/>
          </a:blip>
          <a:srcRect t="-19717"/>
          <a:stretch/>
        </p:blipFill>
        <p:spPr>
          <a:xfrm>
            <a:off x="0" y="-1352221"/>
            <a:ext cx="12192000" cy="8210221"/>
          </a:xfrm>
        </p:spPr>
      </p:pic>
      <p:sp>
        <p:nvSpPr>
          <p:cNvPr id="4" name="TextBox 3">
            <a:extLst>
              <a:ext uri="{FF2B5EF4-FFF2-40B4-BE49-F238E27FC236}">
                <a16:creationId xmlns:a16="http://schemas.microsoft.com/office/drawing/2014/main" id="{B5F18529-4103-0941-B8D1-4DC9E37CAF9C}"/>
              </a:ext>
            </a:extLst>
          </p:cNvPr>
          <p:cNvSpPr txBox="1"/>
          <p:nvPr/>
        </p:nvSpPr>
        <p:spPr>
          <a:xfrm>
            <a:off x="770020" y="523202"/>
            <a:ext cx="9980023" cy="5693866"/>
          </a:xfrm>
          <a:prstGeom prst="rect">
            <a:avLst/>
          </a:prstGeom>
          <a:noFill/>
        </p:spPr>
        <p:txBody>
          <a:bodyPr wrap="square" rtlCol="0">
            <a:spAutoFit/>
          </a:bodyPr>
          <a:lstStyle/>
          <a:p>
            <a:pPr marL="285750" indent="-285750">
              <a:buFont typeface="Arial" panose="020B0604020202020204" pitchFamily="34" charset="0"/>
              <a:buChar char="•"/>
            </a:pPr>
            <a:r>
              <a:rPr lang="en-US" sz="2800" dirty="0"/>
              <a:t>The Bodley 938 scribe was responsible for copying a section of Cambridge UL, MS Ff.iv.31 (John </a:t>
            </a:r>
            <a:r>
              <a:rPr lang="en-US" sz="2800" dirty="0" err="1"/>
              <a:t>Colop’s</a:t>
            </a:r>
            <a:r>
              <a:rPr lang="en-US" sz="2800" dirty="0"/>
              <a:t> ’common profit’ book)</a:t>
            </a:r>
          </a:p>
          <a:p>
            <a:endParaRPr lang="en-US" sz="2800" dirty="0"/>
          </a:p>
          <a:p>
            <a:pPr marL="285750" indent="-285750">
              <a:buFont typeface="Arial" panose="020B0604020202020204" pitchFamily="34" charset="0"/>
              <a:buChar char="•"/>
            </a:pPr>
            <a:r>
              <a:rPr lang="en-US" sz="2800" dirty="0" err="1"/>
              <a:t>Colop</a:t>
            </a:r>
            <a:r>
              <a:rPr lang="en-US" sz="2800" dirty="0"/>
              <a:t> was appointed by John Carpenter, executor to the Mayor of London, Richard Whittington, to assist with the distribution of Whittington’s bequests (see </a:t>
            </a:r>
            <a:r>
              <a:rPr lang="en-US" sz="2800" dirty="0" err="1"/>
              <a:t>Scase</a:t>
            </a:r>
            <a:r>
              <a:rPr lang="en-US" sz="2800" dirty="0"/>
              <a:t>, 1992)</a:t>
            </a:r>
          </a:p>
          <a:p>
            <a:endParaRPr lang="en-US" sz="2800" dirty="0"/>
          </a:p>
          <a:p>
            <a:pPr marL="457200" indent="-457200">
              <a:buFont typeface="Arial" panose="020B0604020202020204" pitchFamily="34" charset="0"/>
              <a:buChar char="•"/>
            </a:pPr>
            <a:r>
              <a:rPr lang="en-US" sz="2800" dirty="0"/>
              <a:t>Bodley 938 also bears a similar scheme of (late-medieval) non-scribal annotations to the </a:t>
            </a:r>
            <a:r>
              <a:rPr lang="en-US" sz="2800" dirty="0" err="1"/>
              <a:t>Colop</a:t>
            </a:r>
            <a:r>
              <a:rPr lang="en-US" sz="2800" dirty="0"/>
              <a:t> ‘common-profit’ book and to London, BL MS Harley 993. Harley 993 bears a common-profit inscription stating it was financed by the goods of a ‘</a:t>
            </a:r>
            <a:r>
              <a:rPr lang="en-US" sz="2800" dirty="0" err="1"/>
              <a:t>robert</a:t>
            </a:r>
            <a:r>
              <a:rPr lang="en-US" sz="2800" dirty="0"/>
              <a:t> </a:t>
            </a:r>
            <a:r>
              <a:rPr lang="en-US" sz="2800" dirty="0" err="1"/>
              <a:t>holond</a:t>
            </a:r>
            <a:r>
              <a:rPr lang="en-US" sz="2800" dirty="0"/>
              <a:t>’ likely the </a:t>
            </a:r>
            <a:r>
              <a:rPr lang="en-US" sz="2800" dirty="0" err="1"/>
              <a:t>shearman</a:t>
            </a:r>
            <a:r>
              <a:rPr lang="en-US" sz="2800" dirty="0"/>
              <a:t> Robert Holland with connections to </a:t>
            </a:r>
            <a:r>
              <a:rPr lang="en-US" sz="2800" dirty="0" err="1"/>
              <a:t>Colop</a:t>
            </a:r>
            <a:r>
              <a:rPr lang="en-US" sz="2800" dirty="0"/>
              <a:t>. </a:t>
            </a:r>
          </a:p>
        </p:txBody>
      </p:sp>
    </p:spTree>
    <p:extLst>
      <p:ext uri="{BB962C8B-B14F-4D97-AF65-F5344CB8AC3E}">
        <p14:creationId xmlns:p14="http://schemas.microsoft.com/office/powerpoint/2010/main" val="3884652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BDFF03E-4016-394C-AE8D-05394D510F94}"/>
              </a:ext>
            </a:extLst>
          </p:cNvPr>
          <p:cNvPicPr>
            <a:picLocks noChangeAspect="1"/>
          </p:cNvPicPr>
          <p:nvPr/>
        </p:nvPicPr>
        <p:blipFill rotWithShape="1">
          <a:blip r:embed="rId2"/>
          <a:srcRect t="2197" r="10515"/>
          <a:stretch/>
        </p:blipFill>
        <p:spPr>
          <a:xfrm>
            <a:off x="7261411" y="323459"/>
            <a:ext cx="4285132" cy="6244562"/>
          </a:xfrm>
          <a:prstGeom prst="rect">
            <a:avLst/>
          </a:prstGeom>
        </p:spPr>
      </p:pic>
      <p:pic>
        <p:nvPicPr>
          <p:cNvPr id="16" name="Content Placeholder 15">
            <a:extLst>
              <a:ext uri="{FF2B5EF4-FFF2-40B4-BE49-F238E27FC236}">
                <a16:creationId xmlns:a16="http://schemas.microsoft.com/office/drawing/2014/main" id="{26335407-AB02-A64A-A6D8-AAB7DAC550D8}"/>
              </a:ext>
            </a:extLst>
          </p:cNvPr>
          <p:cNvPicPr>
            <a:picLocks noGrp="1" noChangeAspect="1"/>
          </p:cNvPicPr>
          <p:nvPr>
            <p:ph idx="1"/>
          </p:nvPr>
        </p:nvPicPr>
        <p:blipFill>
          <a:blip r:embed="rId3"/>
          <a:stretch>
            <a:fillRect/>
          </a:stretch>
        </p:blipFill>
        <p:spPr>
          <a:xfrm rot="5400000">
            <a:off x="-355292" y="1156635"/>
            <a:ext cx="6244562" cy="4578210"/>
          </a:xfrm>
        </p:spPr>
      </p:pic>
      <p:sp>
        <p:nvSpPr>
          <p:cNvPr id="17" name="TextBox 16">
            <a:extLst>
              <a:ext uri="{FF2B5EF4-FFF2-40B4-BE49-F238E27FC236}">
                <a16:creationId xmlns:a16="http://schemas.microsoft.com/office/drawing/2014/main" id="{87B222FE-A04E-5F46-AC7B-6A356FFF3CEF}"/>
              </a:ext>
            </a:extLst>
          </p:cNvPr>
          <p:cNvSpPr txBox="1"/>
          <p:nvPr/>
        </p:nvSpPr>
        <p:spPr>
          <a:xfrm>
            <a:off x="5056094" y="609599"/>
            <a:ext cx="1873623" cy="1815882"/>
          </a:xfrm>
          <a:prstGeom prst="rect">
            <a:avLst/>
          </a:prstGeom>
          <a:noFill/>
        </p:spPr>
        <p:txBody>
          <a:bodyPr wrap="square" rtlCol="0">
            <a:spAutoFit/>
          </a:bodyPr>
          <a:lstStyle/>
          <a:p>
            <a:r>
              <a:rPr lang="en-US" sz="1600" dirty="0">
                <a:solidFill>
                  <a:schemeClr val="bg1"/>
                </a:solidFill>
              </a:rPr>
              <a:t>MS Bodley 938,  </a:t>
            </a:r>
          </a:p>
          <a:p>
            <a:r>
              <a:rPr lang="en-US" sz="1600" dirty="0">
                <a:solidFill>
                  <a:schemeClr val="bg1"/>
                </a:solidFill>
              </a:rPr>
              <a:t>f. 6v ‘the Seven Works of Ghostly Mercy’ and beginning of ‘the Seven Gifts of the Holy Ghost’</a:t>
            </a:r>
          </a:p>
        </p:txBody>
      </p:sp>
      <p:sp>
        <p:nvSpPr>
          <p:cNvPr id="18" name="TextBox 17">
            <a:extLst>
              <a:ext uri="{FF2B5EF4-FFF2-40B4-BE49-F238E27FC236}">
                <a16:creationId xmlns:a16="http://schemas.microsoft.com/office/drawing/2014/main" id="{C930F796-EA43-FD4C-B007-4A533A891C83}"/>
              </a:ext>
            </a:extLst>
          </p:cNvPr>
          <p:cNvSpPr txBox="1"/>
          <p:nvPr/>
        </p:nvSpPr>
        <p:spPr>
          <a:xfrm>
            <a:off x="5221942" y="3224343"/>
            <a:ext cx="1956546" cy="1077218"/>
          </a:xfrm>
          <a:prstGeom prst="rect">
            <a:avLst/>
          </a:prstGeom>
          <a:noFill/>
        </p:spPr>
        <p:txBody>
          <a:bodyPr wrap="square" rtlCol="0">
            <a:spAutoFit/>
          </a:bodyPr>
          <a:lstStyle/>
          <a:p>
            <a:pPr algn="r"/>
            <a:r>
              <a:rPr lang="en-US" sz="1600" dirty="0">
                <a:solidFill>
                  <a:schemeClr val="bg1"/>
                </a:solidFill>
              </a:rPr>
              <a:t>f. 8r ‘the Five Bodily Wits’ and beginning of ‘the Five Ghostly Wits’</a:t>
            </a:r>
          </a:p>
        </p:txBody>
      </p:sp>
    </p:spTree>
    <p:extLst>
      <p:ext uri="{BB962C8B-B14F-4D97-AF65-F5344CB8AC3E}">
        <p14:creationId xmlns:p14="http://schemas.microsoft.com/office/powerpoint/2010/main" val="2525327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03B104-35CD-3645-8F70-C25838F74A56}"/>
              </a:ext>
            </a:extLst>
          </p:cNvPr>
          <p:cNvPicPr/>
          <p:nvPr/>
        </p:nvPicPr>
        <p:blipFill rotWithShape="1">
          <a:blip r:embed="rId2" cstate="print">
            <a:extLst>
              <a:ext uri="{28A0092B-C50C-407E-A947-70E740481C1C}">
                <a14:useLocalDpi xmlns:a14="http://schemas.microsoft.com/office/drawing/2010/main" val="0"/>
              </a:ext>
            </a:extLst>
          </a:blip>
          <a:srcRect t="8432" b="1932"/>
          <a:stretch/>
        </p:blipFill>
        <p:spPr>
          <a:xfrm>
            <a:off x="6759527" y="0"/>
            <a:ext cx="4952064" cy="6858000"/>
          </a:xfrm>
          <a:prstGeom prst="rect">
            <a:avLst/>
          </a:prstGeom>
        </p:spPr>
      </p:pic>
      <p:sp>
        <p:nvSpPr>
          <p:cNvPr id="7" name="Rectangle 6">
            <a:extLst>
              <a:ext uri="{FF2B5EF4-FFF2-40B4-BE49-F238E27FC236}">
                <a16:creationId xmlns:a16="http://schemas.microsoft.com/office/drawing/2014/main" id="{B1B799D5-2448-B048-8AA2-B61D0550E740}"/>
              </a:ext>
            </a:extLst>
          </p:cNvPr>
          <p:cNvSpPr/>
          <p:nvPr/>
        </p:nvSpPr>
        <p:spPr>
          <a:xfrm>
            <a:off x="1150793" y="571412"/>
            <a:ext cx="3450236" cy="830997"/>
          </a:xfrm>
          <a:prstGeom prst="rect">
            <a:avLst/>
          </a:prstGeom>
        </p:spPr>
        <p:txBody>
          <a:bodyPr wrap="square">
            <a:spAutoFit/>
          </a:bodyPr>
          <a:lstStyle/>
          <a:p>
            <a:pPr>
              <a:spcAft>
                <a:spcPts val="0"/>
              </a:spcAft>
            </a:pPr>
            <a:r>
              <a:rPr lang="en-CA" sz="2400" dirty="0">
                <a:solidFill>
                  <a:schemeClr val="bg1"/>
                </a:solidFill>
                <a:ea typeface="Calibri" panose="020F0502020204030204" pitchFamily="34" charset="0"/>
              </a:rPr>
              <a:t>Oxford, Bodleian Library MS Bodley 554, f. 49</a:t>
            </a:r>
            <a:r>
              <a:rPr lang="en-CA" sz="2400" baseline="30000" dirty="0">
                <a:solidFill>
                  <a:schemeClr val="bg1"/>
                </a:solidFill>
                <a:ea typeface="Calibri" panose="020F0502020204030204" pitchFamily="34" charset="0"/>
              </a:rPr>
              <a:t>v</a:t>
            </a:r>
            <a:endParaRPr lang="en-GB" sz="2400" dirty="0">
              <a:solidFill>
                <a:schemeClr val="bg1"/>
              </a:solidFill>
              <a:ea typeface="Calibri" panose="020F0502020204030204" pitchFamily="34" charset="0"/>
            </a:endParaRPr>
          </a:p>
        </p:txBody>
      </p:sp>
      <p:pic>
        <p:nvPicPr>
          <p:cNvPr id="9" name="Picture 8">
            <a:extLst>
              <a:ext uri="{FF2B5EF4-FFF2-40B4-BE49-F238E27FC236}">
                <a16:creationId xmlns:a16="http://schemas.microsoft.com/office/drawing/2014/main" id="{4CF893E7-B691-FE48-ABA5-A28A1251AA3B}"/>
              </a:ext>
            </a:extLst>
          </p:cNvPr>
          <p:cNvPicPr/>
          <p:nvPr/>
        </p:nvPicPr>
        <p:blipFill rotWithShape="1">
          <a:blip r:embed="rId2" cstate="print">
            <a:extLst>
              <a:ext uri="{28A0092B-C50C-407E-A947-70E740481C1C}">
                <a14:useLocalDpi xmlns:a14="http://schemas.microsoft.com/office/drawing/2010/main" val="0"/>
              </a:ext>
            </a:extLst>
          </a:blip>
          <a:srcRect l="63400" t="65125" r="2854" b="13632"/>
          <a:stretch/>
        </p:blipFill>
        <p:spPr>
          <a:xfrm>
            <a:off x="1150793" y="2263516"/>
            <a:ext cx="4497050" cy="3732552"/>
          </a:xfrm>
          <a:prstGeom prst="rect">
            <a:avLst/>
          </a:prstGeom>
        </p:spPr>
      </p:pic>
    </p:spTree>
    <p:extLst>
      <p:ext uri="{BB962C8B-B14F-4D97-AF65-F5344CB8AC3E}">
        <p14:creationId xmlns:p14="http://schemas.microsoft.com/office/powerpoint/2010/main" val="3554591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E8F3C9-FEA0-7C4D-9AE4-143484729B0D}"/>
              </a:ext>
            </a:extLst>
          </p:cNvPr>
          <p:cNvPicPr>
            <a:picLocks noChangeAspect="1"/>
          </p:cNvPicPr>
          <p:nvPr/>
        </p:nvPicPr>
        <p:blipFill>
          <a:blip r:embed="rId2"/>
          <a:stretch>
            <a:fillRect/>
          </a:stretch>
        </p:blipFill>
        <p:spPr>
          <a:xfrm rot="5400000">
            <a:off x="3669368" y="1588058"/>
            <a:ext cx="4853263" cy="3639947"/>
          </a:xfrm>
          <a:prstGeom prst="rect">
            <a:avLst/>
          </a:prstGeom>
        </p:spPr>
      </p:pic>
      <p:pic>
        <p:nvPicPr>
          <p:cNvPr id="7" name="Picture 6">
            <a:extLst>
              <a:ext uri="{FF2B5EF4-FFF2-40B4-BE49-F238E27FC236}">
                <a16:creationId xmlns:a16="http://schemas.microsoft.com/office/drawing/2014/main" id="{C9E5A7DC-7E8C-9B46-AB1C-A9083D7E4EA2}"/>
              </a:ext>
            </a:extLst>
          </p:cNvPr>
          <p:cNvPicPr>
            <a:picLocks noChangeAspect="1"/>
          </p:cNvPicPr>
          <p:nvPr/>
        </p:nvPicPr>
        <p:blipFill>
          <a:blip r:embed="rId3"/>
          <a:stretch>
            <a:fillRect/>
          </a:stretch>
        </p:blipFill>
        <p:spPr>
          <a:xfrm rot="5400000">
            <a:off x="-299299" y="1588058"/>
            <a:ext cx="4853263" cy="3639948"/>
          </a:xfrm>
          <a:prstGeom prst="rect">
            <a:avLst/>
          </a:prstGeom>
        </p:spPr>
      </p:pic>
      <p:pic>
        <p:nvPicPr>
          <p:cNvPr id="9" name="Picture 8">
            <a:extLst>
              <a:ext uri="{FF2B5EF4-FFF2-40B4-BE49-F238E27FC236}">
                <a16:creationId xmlns:a16="http://schemas.microsoft.com/office/drawing/2014/main" id="{658B6031-243C-D642-881A-05F10AB3A7FB}"/>
              </a:ext>
            </a:extLst>
          </p:cNvPr>
          <p:cNvPicPr>
            <a:picLocks noChangeAspect="1"/>
          </p:cNvPicPr>
          <p:nvPr/>
        </p:nvPicPr>
        <p:blipFill>
          <a:blip r:embed="rId4"/>
          <a:stretch>
            <a:fillRect/>
          </a:stretch>
        </p:blipFill>
        <p:spPr>
          <a:xfrm rot="5400000">
            <a:off x="7692400" y="1611357"/>
            <a:ext cx="4791133" cy="3593350"/>
          </a:xfrm>
          <a:prstGeom prst="rect">
            <a:avLst/>
          </a:prstGeom>
        </p:spPr>
      </p:pic>
      <p:sp>
        <p:nvSpPr>
          <p:cNvPr id="12" name="TextBox 11">
            <a:extLst>
              <a:ext uri="{FF2B5EF4-FFF2-40B4-BE49-F238E27FC236}">
                <a16:creationId xmlns:a16="http://schemas.microsoft.com/office/drawing/2014/main" id="{14E97369-33FA-0049-B8F0-417A4031B31C}"/>
              </a:ext>
            </a:extLst>
          </p:cNvPr>
          <p:cNvSpPr txBox="1"/>
          <p:nvPr/>
        </p:nvSpPr>
        <p:spPr>
          <a:xfrm>
            <a:off x="307358" y="227347"/>
            <a:ext cx="3361129" cy="738664"/>
          </a:xfrm>
          <a:prstGeom prst="rect">
            <a:avLst/>
          </a:prstGeom>
          <a:noFill/>
        </p:spPr>
        <p:txBody>
          <a:bodyPr wrap="square" rtlCol="0">
            <a:spAutoFit/>
          </a:bodyPr>
          <a:lstStyle/>
          <a:p>
            <a:r>
              <a:rPr lang="en-US" sz="1400" dirty="0">
                <a:solidFill>
                  <a:schemeClr val="bg1"/>
                </a:solidFill>
              </a:rPr>
              <a:t>MS Bodley 938,  </a:t>
            </a:r>
          </a:p>
          <a:p>
            <a:r>
              <a:rPr lang="en-US" sz="1400" dirty="0">
                <a:solidFill>
                  <a:schemeClr val="bg1"/>
                </a:solidFill>
              </a:rPr>
              <a:t>f. 5v beginning of the ‘Works of Bodily Mercy’</a:t>
            </a:r>
          </a:p>
        </p:txBody>
      </p:sp>
      <p:sp>
        <p:nvSpPr>
          <p:cNvPr id="13" name="TextBox 12">
            <a:extLst>
              <a:ext uri="{FF2B5EF4-FFF2-40B4-BE49-F238E27FC236}">
                <a16:creationId xmlns:a16="http://schemas.microsoft.com/office/drawing/2014/main" id="{82AF1CA7-D2A1-9743-81A1-F8FB64D2882A}"/>
              </a:ext>
            </a:extLst>
          </p:cNvPr>
          <p:cNvSpPr txBox="1"/>
          <p:nvPr/>
        </p:nvSpPr>
        <p:spPr>
          <a:xfrm>
            <a:off x="4276026" y="335069"/>
            <a:ext cx="3282363" cy="523220"/>
          </a:xfrm>
          <a:prstGeom prst="rect">
            <a:avLst/>
          </a:prstGeom>
          <a:noFill/>
        </p:spPr>
        <p:txBody>
          <a:bodyPr wrap="square" rtlCol="0">
            <a:spAutoFit/>
          </a:bodyPr>
          <a:lstStyle/>
          <a:p>
            <a:r>
              <a:rPr lang="en-US" sz="1400" dirty="0">
                <a:solidFill>
                  <a:schemeClr val="bg1"/>
                </a:solidFill>
              </a:rPr>
              <a:t>f.6r  end of the ‘Works of Bodily Mercy’ beginning of the ‘Works of Ghostly Mercy ’</a:t>
            </a:r>
          </a:p>
        </p:txBody>
      </p:sp>
      <p:sp>
        <p:nvSpPr>
          <p:cNvPr id="14" name="TextBox 13">
            <a:extLst>
              <a:ext uri="{FF2B5EF4-FFF2-40B4-BE49-F238E27FC236}">
                <a16:creationId xmlns:a16="http://schemas.microsoft.com/office/drawing/2014/main" id="{9EFA6652-24A4-C344-B501-0377B58A5F90}"/>
              </a:ext>
            </a:extLst>
          </p:cNvPr>
          <p:cNvSpPr txBox="1"/>
          <p:nvPr/>
        </p:nvSpPr>
        <p:spPr>
          <a:xfrm>
            <a:off x="8291291" y="335069"/>
            <a:ext cx="3282363" cy="523220"/>
          </a:xfrm>
          <a:prstGeom prst="rect">
            <a:avLst/>
          </a:prstGeom>
          <a:noFill/>
        </p:spPr>
        <p:txBody>
          <a:bodyPr wrap="square" rtlCol="0">
            <a:spAutoFit/>
          </a:bodyPr>
          <a:lstStyle/>
          <a:p>
            <a:r>
              <a:rPr lang="en-US" sz="1400" dirty="0">
                <a:solidFill>
                  <a:schemeClr val="bg1"/>
                </a:solidFill>
              </a:rPr>
              <a:t>f.6v  end of the ‘Works of Ghostly Mercy’ beginning of the ‘Gifts of the Holy Ghost’</a:t>
            </a:r>
          </a:p>
        </p:txBody>
      </p:sp>
    </p:spTree>
    <p:extLst>
      <p:ext uri="{BB962C8B-B14F-4D97-AF65-F5344CB8AC3E}">
        <p14:creationId xmlns:p14="http://schemas.microsoft.com/office/powerpoint/2010/main" val="3618822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44F69AD-2369-8248-A94A-78ACA4FD0E7B}"/>
              </a:ext>
            </a:extLst>
          </p:cNvPr>
          <p:cNvPicPr>
            <a:picLocks noGrp="1" noChangeAspect="1"/>
          </p:cNvPicPr>
          <p:nvPr>
            <p:ph idx="1"/>
          </p:nvPr>
        </p:nvPicPr>
        <p:blipFill rotWithShape="1">
          <a:blip r:embed="rId2">
            <a:alphaModFix amt="27000"/>
          </a:blip>
          <a:srcRect t="-19717"/>
          <a:stretch/>
        </p:blipFill>
        <p:spPr>
          <a:xfrm>
            <a:off x="0" y="-1382201"/>
            <a:ext cx="12192000" cy="8322647"/>
          </a:xfrm>
        </p:spPr>
      </p:pic>
      <p:sp>
        <p:nvSpPr>
          <p:cNvPr id="3" name="TextBox 2">
            <a:extLst>
              <a:ext uri="{FF2B5EF4-FFF2-40B4-BE49-F238E27FC236}">
                <a16:creationId xmlns:a16="http://schemas.microsoft.com/office/drawing/2014/main" id="{1C266BCC-7F98-9D42-82F2-33A63D5B5D53}"/>
              </a:ext>
            </a:extLst>
          </p:cNvPr>
          <p:cNvSpPr txBox="1"/>
          <p:nvPr/>
        </p:nvSpPr>
        <p:spPr>
          <a:xfrm>
            <a:off x="465475" y="693136"/>
            <a:ext cx="5546362" cy="4708981"/>
          </a:xfrm>
          <a:prstGeom prst="rect">
            <a:avLst/>
          </a:prstGeom>
          <a:solidFill>
            <a:schemeClr val="tx1"/>
          </a:solidFill>
        </p:spPr>
        <p:txBody>
          <a:bodyPr wrap="square" rtlCol="0">
            <a:spAutoFit/>
          </a:bodyPr>
          <a:lstStyle/>
          <a:p>
            <a:r>
              <a:rPr lang="en-US" sz="2400" dirty="0">
                <a:solidFill>
                  <a:schemeClr val="bg1"/>
                </a:solidFill>
              </a:rPr>
              <a:t>From the Prologue to the Book of Isaiah in Lambeth Palace MS 1033</a:t>
            </a:r>
          </a:p>
          <a:p>
            <a:endParaRPr lang="en-US" dirty="0">
              <a:solidFill>
                <a:schemeClr val="bg1"/>
              </a:solidFill>
            </a:endParaRPr>
          </a:p>
          <a:p>
            <a:r>
              <a:rPr lang="en-US" dirty="0">
                <a:solidFill>
                  <a:schemeClr val="bg1"/>
                </a:solidFill>
              </a:rPr>
              <a:t> [</a:t>
            </a:r>
            <a:r>
              <a:rPr lang="en-GB" dirty="0">
                <a:solidFill>
                  <a:schemeClr val="bg1"/>
                </a:solidFill>
              </a:rPr>
              <a:t>Qtd. by Henry Hargreaves (“The Wycliffite Versions,” in </a:t>
            </a:r>
            <a:r>
              <a:rPr lang="en-GB" i="1" dirty="0">
                <a:solidFill>
                  <a:schemeClr val="bg1"/>
                </a:solidFill>
              </a:rPr>
              <a:t>The Cambridge History of the Bible</a:t>
            </a:r>
            <a:r>
              <a:rPr lang="en-GB" dirty="0">
                <a:solidFill>
                  <a:schemeClr val="bg1"/>
                </a:solidFill>
              </a:rPr>
              <a:t> vol. 2, ed. Lampe (CUP, 2008), 413]</a:t>
            </a:r>
          </a:p>
          <a:p>
            <a:endParaRPr lang="en-GB" i="1" dirty="0">
              <a:solidFill>
                <a:schemeClr val="bg1"/>
              </a:solidFill>
            </a:endParaRPr>
          </a:p>
          <a:p>
            <a:r>
              <a:rPr lang="en-GB" sz="2400" i="1" dirty="0">
                <a:solidFill>
                  <a:schemeClr val="bg1"/>
                </a:solidFill>
              </a:rPr>
              <a:t>Here </a:t>
            </a:r>
            <a:r>
              <a:rPr lang="en-GB" sz="2400" i="1" dirty="0" err="1">
                <a:solidFill>
                  <a:schemeClr val="bg1"/>
                </a:solidFill>
              </a:rPr>
              <a:t>endith</a:t>
            </a:r>
            <a:r>
              <a:rPr lang="en-GB" sz="2400" i="1" dirty="0">
                <a:solidFill>
                  <a:schemeClr val="bg1"/>
                </a:solidFill>
              </a:rPr>
              <a:t> the </a:t>
            </a:r>
            <a:r>
              <a:rPr lang="en-GB" sz="2400" i="1" dirty="0" err="1">
                <a:solidFill>
                  <a:schemeClr val="bg1"/>
                </a:solidFill>
              </a:rPr>
              <a:t>prologe</a:t>
            </a:r>
            <a:r>
              <a:rPr lang="en-GB" sz="2400" i="1" dirty="0">
                <a:solidFill>
                  <a:schemeClr val="bg1"/>
                </a:solidFill>
              </a:rPr>
              <a:t> on </a:t>
            </a:r>
            <a:r>
              <a:rPr lang="en-GB" sz="2400" i="1" dirty="0" err="1">
                <a:solidFill>
                  <a:schemeClr val="bg1"/>
                </a:solidFill>
              </a:rPr>
              <a:t>Isaye</a:t>
            </a:r>
            <a:r>
              <a:rPr lang="en-GB" sz="2400" i="1" dirty="0">
                <a:solidFill>
                  <a:schemeClr val="bg1"/>
                </a:solidFill>
              </a:rPr>
              <a:t>, and here </a:t>
            </a:r>
            <a:r>
              <a:rPr lang="en-GB" sz="2400" i="1" dirty="0" err="1">
                <a:solidFill>
                  <a:schemeClr val="bg1"/>
                </a:solidFill>
              </a:rPr>
              <a:t>bigynneth</a:t>
            </a:r>
            <a:r>
              <a:rPr lang="en-GB" sz="2400" i="1" dirty="0">
                <a:solidFill>
                  <a:schemeClr val="bg1"/>
                </a:solidFill>
              </a:rPr>
              <a:t> the text of </a:t>
            </a:r>
            <a:r>
              <a:rPr lang="en-GB" sz="2400" i="1" dirty="0" err="1">
                <a:solidFill>
                  <a:schemeClr val="bg1"/>
                </a:solidFill>
              </a:rPr>
              <a:t>Isaye</a:t>
            </a:r>
            <a:r>
              <a:rPr lang="en-GB" sz="2400" i="1" dirty="0">
                <a:solidFill>
                  <a:schemeClr val="bg1"/>
                </a:solidFill>
              </a:rPr>
              <a:t>. With a short </a:t>
            </a:r>
            <a:r>
              <a:rPr lang="en-GB" sz="2400" i="1" dirty="0" err="1">
                <a:solidFill>
                  <a:schemeClr val="bg1"/>
                </a:solidFill>
              </a:rPr>
              <a:t>glose</a:t>
            </a:r>
            <a:r>
              <a:rPr lang="en-GB" sz="2400" i="1" dirty="0">
                <a:solidFill>
                  <a:schemeClr val="bg1"/>
                </a:solidFill>
              </a:rPr>
              <a:t> on the </a:t>
            </a:r>
            <a:r>
              <a:rPr lang="en-GB" sz="2400" i="1" dirty="0" err="1">
                <a:solidFill>
                  <a:schemeClr val="bg1"/>
                </a:solidFill>
              </a:rPr>
              <a:t>derke</a:t>
            </a:r>
            <a:r>
              <a:rPr lang="en-GB" sz="2400" i="1" dirty="0">
                <a:solidFill>
                  <a:schemeClr val="bg1"/>
                </a:solidFill>
              </a:rPr>
              <a:t> </a:t>
            </a:r>
            <a:r>
              <a:rPr lang="en-GB" sz="2400" i="1" dirty="0" err="1">
                <a:solidFill>
                  <a:schemeClr val="bg1"/>
                </a:solidFill>
              </a:rPr>
              <a:t>wordis</a:t>
            </a:r>
            <a:r>
              <a:rPr lang="en-GB" sz="2400" i="1" dirty="0">
                <a:solidFill>
                  <a:schemeClr val="bg1"/>
                </a:solidFill>
              </a:rPr>
              <a:t>; and </a:t>
            </a:r>
            <a:r>
              <a:rPr lang="en-GB" sz="2400" i="1" dirty="0" err="1">
                <a:solidFill>
                  <a:schemeClr val="bg1"/>
                </a:solidFill>
              </a:rPr>
              <a:t>loke</a:t>
            </a:r>
            <a:r>
              <a:rPr lang="en-GB" sz="2400" i="1" dirty="0">
                <a:solidFill>
                  <a:schemeClr val="bg1"/>
                </a:solidFill>
              </a:rPr>
              <a:t> </a:t>
            </a:r>
            <a:r>
              <a:rPr lang="en-GB" sz="2400" i="1" dirty="0" err="1">
                <a:solidFill>
                  <a:schemeClr val="bg1"/>
                </a:solidFill>
              </a:rPr>
              <a:t>eche</a:t>
            </a:r>
            <a:r>
              <a:rPr lang="en-GB" sz="2400" i="1" dirty="0">
                <a:solidFill>
                  <a:schemeClr val="bg1"/>
                </a:solidFill>
              </a:rPr>
              <a:t> man, that he </a:t>
            </a:r>
            <a:r>
              <a:rPr lang="en-GB" sz="2400" i="1" dirty="0" err="1">
                <a:solidFill>
                  <a:schemeClr val="bg1"/>
                </a:solidFill>
              </a:rPr>
              <a:t>wryte</a:t>
            </a:r>
            <a:r>
              <a:rPr lang="en-GB" sz="2400" i="1" dirty="0">
                <a:solidFill>
                  <a:schemeClr val="bg1"/>
                </a:solidFill>
              </a:rPr>
              <a:t> the text </a:t>
            </a:r>
            <a:r>
              <a:rPr lang="en-GB" sz="2400" i="1" dirty="0" err="1">
                <a:solidFill>
                  <a:schemeClr val="bg1"/>
                </a:solidFill>
              </a:rPr>
              <a:t>hool</a:t>
            </a:r>
            <a:r>
              <a:rPr lang="en-GB" sz="2400" i="1" dirty="0">
                <a:solidFill>
                  <a:schemeClr val="bg1"/>
                </a:solidFill>
              </a:rPr>
              <a:t> bi itself, and the </a:t>
            </a:r>
            <a:r>
              <a:rPr lang="en-GB" sz="2400" i="1" dirty="0" err="1">
                <a:solidFill>
                  <a:schemeClr val="bg1"/>
                </a:solidFill>
              </a:rPr>
              <a:t>glose</a:t>
            </a:r>
            <a:r>
              <a:rPr lang="en-GB" sz="2400" i="1" dirty="0">
                <a:solidFill>
                  <a:schemeClr val="bg1"/>
                </a:solidFill>
              </a:rPr>
              <a:t> in the margin, ether </a:t>
            </a:r>
            <a:r>
              <a:rPr lang="en-GB" sz="2400" i="1" dirty="0" err="1">
                <a:solidFill>
                  <a:schemeClr val="bg1"/>
                </a:solidFill>
              </a:rPr>
              <a:t>leve</a:t>
            </a:r>
            <a:r>
              <a:rPr lang="en-GB" sz="2400" i="1" dirty="0">
                <a:solidFill>
                  <a:schemeClr val="bg1"/>
                </a:solidFill>
              </a:rPr>
              <a:t> it al out.</a:t>
            </a:r>
          </a:p>
          <a:p>
            <a:r>
              <a:rPr lang="en-GB" dirty="0">
                <a:solidFill>
                  <a:schemeClr val="bg1"/>
                </a:solidFill>
              </a:rPr>
              <a:t> </a:t>
            </a:r>
            <a:endParaRPr lang="en-US" dirty="0">
              <a:solidFill>
                <a:schemeClr val="bg1"/>
              </a:solidFill>
            </a:endParaRPr>
          </a:p>
        </p:txBody>
      </p:sp>
      <p:sp>
        <p:nvSpPr>
          <p:cNvPr id="6" name="TextBox 5">
            <a:extLst>
              <a:ext uri="{FF2B5EF4-FFF2-40B4-BE49-F238E27FC236}">
                <a16:creationId xmlns:a16="http://schemas.microsoft.com/office/drawing/2014/main" id="{F9575F5E-9CC7-AF41-AFF1-0002742D41B7}"/>
              </a:ext>
            </a:extLst>
          </p:cNvPr>
          <p:cNvSpPr txBox="1"/>
          <p:nvPr/>
        </p:nvSpPr>
        <p:spPr>
          <a:xfrm>
            <a:off x="6477312" y="554637"/>
            <a:ext cx="5333375" cy="4985980"/>
          </a:xfrm>
          <a:prstGeom prst="rect">
            <a:avLst/>
          </a:prstGeom>
          <a:solidFill>
            <a:schemeClr val="tx1"/>
          </a:solidFill>
        </p:spPr>
        <p:txBody>
          <a:bodyPr wrap="square" rtlCol="0">
            <a:spAutoFit/>
          </a:bodyPr>
          <a:lstStyle/>
          <a:p>
            <a:r>
              <a:rPr lang="en-US" sz="2400" dirty="0">
                <a:solidFill>
                  <a:schemeClr val="bg1"/>
                </a:solidFill>
              </a:rPr>
              <a:t>Revelation 22:18-19 </a:t>
            </a:r>
          </a:p>
          <a:p>
            <a:endParaRPr lang="en-US" dirty="0">
              <a:solidFill>
                <a:schemeClr val="bg1"/>
              </a:solidFill>
            </a:endParaRPr>
          </a:p>
          <a:p>
            <a:r>
              <a:rPr lang="en-US" dirty="0">
                <a:solidFill>
                  <a:schemeClr val="bg1"/>
                </a:solidFill>
              </a:rPr>
              <a:t> [</a:t>
            </a:r>
            <a:r>
              <a:rPr lang="en-GB" dirty="0">
                <a:solidFill>
                  <a:schemeClr val="bg1"/>
                </a:solidFill>
              </a:rPr>
              <a:t>Douay Rheims Translation]</a:t>
            </a:r>
          </a:p>
          <a:p>
            <a:endParaRPr lang="en-GB" i="1" dirty="0">
              <a:solidFill>
                <a:schemeClr val="bg1"/>
              </a:solidFill>
            </a:endParaRPr>
          </a:p>
          <a:p>
            <a:r>
              <a:rPr lang="en-GB" sz="2400" i="1" u="sng" dirty="0">
                <a:solidFill>
                  <a:srgbClr val="FF0000"/>
                </a:solidFill>
                <a:hlinkClick r:id="rId3">
                  <a:extLst>
                    <a:ext uri="{A12FA001-AC4F-418D-AE19-62706E023703}">
                      <ahyp:hlinkClr xmlns:ahyp="http://schemas.microsoft.com/office/drawing/2018/hyperlinkcolor" val="tx"/>
                    </a:ext>
                  </a:extLst>
                </a:hlinkClick>
              </a:rPr>
              <a:t>[18]</a:t>
            </a:r>
            <a:r>
              <a:rPr lang="en-GB" sz="2400" i="1" dirty="0">
                <a:solidFill>
                  <a:srgbClr val="FF0000"/>
                </a:solidFill>
              </a:rPr>
              <a:t> </a:t>
            </a:r>
            <a:r>
              <a:rPr lang="en-GB" sz="2400" i="1" dirty="0">
                <a:solidFill>
                  <a:schemeClr val="bg1"/>
                </a:solidFill>
              </a:rPr>
              <a:t>For I testify to every one that </a:t>
            </a:r>
            <a:r>
              <a:rPr lang="en-GB" sz="2400" i="1" dirty="0" err="1">
                <a:solidFill>
                  <a:schemeClr val="bg1"/>
                </a:solidFill>
              </a:rPr>
              <a:t>heareth</a:t>
            </a:r>
            <a:r>
              <a:rPr lang="en-GB" sz="2400" i="1" dirty="0">
                <a:solidFill>
                  <a:schemeClr val="bg1"/>
                </a:solidFill>
              </a:rPr>
              <a:t> the words of the prophecy of this book: If any man shall add to these things, God shall add unto him the plagues written in this book.</a:t>
            </a:r>
            <a:r>
              <a:rPr lang="en-GB" sz="2400" i="1" dirty="0">
                <a:solidFill>
                  <a:srgbClr val="FF0000"/>
                </a:solidFill>
              </a:rPr>
              <a:t> </a:t>
            </a:r>
            <a:r>
              <a:rPr lang="en-GB" sz="2400" i="1" u="sng" dirty="0">
                <a:solidFill>
                  <a:srgbClr val="FF0000"/>
                </a:solidFill>
                <a:hlinkClick r:id="rId4">
                  <a:extLst>
                    <a:ext uri="{A12FA001-AC4F-418D-AE19-62706E023703}">
                      <ahyp:hlinkClr xmlns:ahyp="http://schemas.microsoft.com/office/drawing/2018/hyperlinkcolor" val="tx"/>
                    </a:ext>
                  </a:extLst>
                </a:hlinkClick>
              </a:rPr>
              <a:t>[19]</a:t>
            </a:r>
            <a:r>
              <a:rPr lang="en-GB" sz="2400" i="1" dirty="0">
                <a:solidFill>
                  <a:schemeClr val="bg1"/>
                </a:solidFill>
              </a:rPr>
              <a:t> And if any man shall take away from the words of the book of this prophecy, God shall take away his part out of the book of life, and out of the holy city, and from these things that are written in this book.</a:t>
            </a:r>
            <a:r>
              <a:rPr lang="en-GB" sz="2400" i="1" dirty="0">
                <a:solidFill>
                  <a:schemeClr val="bg1"/>
                </a:solidFill>
                <a:effectLst/>
              </a:rPr>
              <a:t> </a:t>
            </a:r>
            <a:endParaRPr lang="en-US" sz="2400" i="1" dirty="0">
              <a:solidFill>
                <a:schemeClr val="bg1"/>
              </a:solidFill>
            </a:endParaRPr>
          </a:p>
        </p:txBody>
      </p:sp>
    </p:spTree>
    <p:extLst>
      <p:ext uri="{BB962C8B-B14F-4D97-AF65-F5344CB8AC3E}">
        <p14:creationId xmlns:p14="http://schemas.microsoft.com/office/powerpoint/2010/main" val="614975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44F69AD-2369-8248-A94A-78ACA4FD0E7B}"/>
              </a:ext>
            </a:extLst>
          </p:cNvPr>
          <p:cNvPicPr>
            <a:picLocks noGrp="1" noChangeAspect="1"/>
          </p:cNvPicPr>
          <p:nvPr>
            <p:ph idx="1"/>
          </p:nvPr>
        </p:nvPicPr>
        <p:blipFill rotWithShape="1">
          <a:blip r:embed="rId2">
            <a:alphaModFix amt="27000"/>
          </a:blip>
          <a:srcRect t="-19717"/>
          <a:stretch/>
        </p:blipFill>
        <p:spPr>
          <a:xfrm>
            <a:off x="-1" y="-1352221"/>
            <a:ext cx="12192000" cy="8210221"/>
          </a:xfrm>
        </p:spPr>
      </p:pic>
      <p:pic>
        <p:nvPicPr>
          <p:cNvPr id="4" name="Picture 3">
            <a:extLst>
              <a:ext uri="{FF2B5EF4-FFF2-40B4-BE49-F238E27FC236}">
                <a16:creationId xmlns:a16="http://schemas.microsoft.com/office/drawing/2014/main" id="{70B31A2A-7590-6D45-B70E-77D0E777DFF3}"/>
              </a:ext>
            </a:extLst>
          </p:cNvPr>
          <p:cNvPicPr>
            <a:picLocks noChangeAspect="1"/>
          </p:cNvPicPr>
          <p:nvPr/>
        </p:nvPicPr>
        <p:blipFill>
          <a:blip r:embed="rId3"/>
          <a:stretch>
            <a:fillRect/>
          </a:stretch>
        </p:blipFill>
        <p:spPr>
          <a:xfrm>
            <a:off x="2268705" y="442912"/>
            <a:ext cx="7654589" cy="3260047"/>
          </a:xfrm>
          <a:prstGeom prst="rect">
            <a:avLst/>
          </a:prstGeom>
          <a:effectLst>
            <a:softEdge rad="0"/>
          </a:effectLst>
          <a:scene3d>
            <a:camera prst="orthographicFront"/>
            <a:lightRig rig="threePt" dir="t"/>
          </a:scene3d>
          <a:sp3d>
            <a:bevelT prst="relaxedInset"/>
          </a:sp3d>
        </p:spPr>
      </p:pic>
      <p:sp>
        <p:nvSpPr>
          <p:cNvPr id="7" name="TextBox 6">
            <a:extLst>
              <a:ext uri="{FF2B5EF4-FFF2-40B4-BE49-F238E27FC236}">
                <a16:creationId xmlns:a16="http://schemas.microsoft.com/office/drawing/2014/main" id="{289EE52C-98F7-4940-8383-7B8409B222AF}"/>
              </a:ext>
            </a:extLst>
          </p:cNvPr>
          <p:cNvSpPr txBox="1"/>
          <p:nvPr/>
        </p:nvSpPr>
        <p:spPr>
          <a:xfrm>
            <a:off x="2268705" y="3871913"/>
            <a:ext cx="7861133" cy="2308324"/>
          </a:xfrm>
          <a:prstGeom prst="rect">
            <a:avLst/>
          </a:prstGeom>
          <a:noFill/>
        </p:spPr>
        <p:txBody>
          <a:bodyPr wrap="square" rtlCol="0">
            <a:spAutoFit/>
          </a:bodyPr>
          <a:lstStyle/>
          <a:p>
            <a:r>
              <a:rPr lang="en-CA" sz="2400" b="1" dirty="0"/>
              <a:t>“Fili mi, </a:t>
            </a:r>
            <a:r>
              <a:rPr lang="en-CA" sz="2400" b="1" dirty="0" err="1"/>
              <a:t>custodi</a:t>
            </a:r>
            <a:r>
              <a:rPr lang="en-CA" sz="2400" b="1" dirty="0"/>
              <a:t> </a:t>
            </a:r>
            <a:r>
              <a:rPr lang="en-CA" sz="2400" b="1" dirty="0" err="1"/>
              <a:t>sermones</a:t>
            </a:r>
            <a:r>
              <a:rPr lang="en-CA" sz="2400" b="1" dirty="0"/>
              <a:t> </a:t>
            </a:r>
            <a:r>
              <a:rPr lang="en-CA" sz="2400" b="1" dirty="0" err="1"/>
              <a:t>meos</a:t>
            </a:r>
            <a:r>
              <a:rPr lang="en-CA" sz="2400" b="1" dirty="0"/>
              <a:t>, et </a:t>
            </a:r>
            <a:r>
              <a:rPr lang="en-CA" sz="2400" b="1" dirty="0" err="1"/>
              <a:t>praecepta</a:t>
            </a:r>
            <a:r>
              <a:rPr lang="en-CA" sz="2400" b="1" dirty="0"/>
              <a:t> </a:t>
            </a:r>
            <a:r>
              <a:rPr lang="en-CA" sz="2400" b="1" dirty="0" err="1"/>
              <a:t>mea</a:t>
            </a:r>
            <a:r>
              <a:rPr lang="en-CA" sz="2400" b="1" dirty="0"/>
              <a:t> </a:t>
            </a:r>
            <a:r>
              <a:rPr lang="en-CA" sz="2400" b="1" dirty="0" err="1"/>
              <a:t>reconde</a:t>
            </a:r>
            <a:r>
              <a:rPr lang="en-CA" sz="2400" b="1" dirty="0"/>
              <a:t> </a:t>
            </a:r>
            <a:r>
              <a:rPr lang="en-CA" sz="2400" b="1" dirty="0" err="1"/>
              <a:t>tibi</a:t>
            </a:r>
            <a:r>
              <a:rPr lang="en-CA" sz="2400" b="1" dirty="0"/>
              <a:t>.” </a:t>
            </a:r>
            <a:r>
              <a:rPr lang="en-CA" sz="2400" dirty="0"/>
              <a:t>– Proverbs 7:1</a:t>
            </a:r>
          </a:p>
          <a:p>
            <a:endParaRPr lang="en-CA" sz="2400" dirty="0"/>
          </a:p>
          <a:p>
            <a:r>
              <a:rPr lang="en-CA" sz="2400" b="1" dirty="0"/>
              <a:t>“Fili </a:t>
            </a:r>
            <a:r>
              <a:rPr lang="en-CA" sz="2400" b="1" dirty="0" err="1"/>
              <a:t>honora</a:t>
            </a:r>
            <a:r>
              <a:rPr lang="en-CA" sz="2400" b="1" dirty="0"/>
              <a:t> Deum et </a:t>
            </a:r>
            <a:r>
              <a:rPr lang="en-CA" sz="2400" b="1" dirty="0" err="1"/>
              <a:t>valebis</a:t>
            </a:r>
            <a:r>
              <a:rPr lang="en-CA" sz="2400" b="1" dirty="0"/>
              <a:t> </a:t>
            </a:r>
            <a:r>
              <a:rPr lang="en-CA" sz="2400" b="1" dirty="0" err="1"/>
              <a:t>praeter</a:t>
            </a:r>
            <a:r>
              <a:rPr lang="en-CA" sz="2400" b="1" dirty="0"/>
              <a:t> </a:t>
            </a:r>
            <a:r>
              <a:rPr lang="en-CA" sz="2400" b="1" dirty="0" err="1"/>
              <a:t>eus</a:t>
            </a:r>
            <a:r>
              <a:rPr lang="en-CA" sz="2400" b="1" dirty="0"/>
              <a:t> </a:t>
            </a:r>
            <a:r>
              <a:rPr lang="en-CA" sz="2400" b="1" dirty="0" err="1"/>
              <a:t>vero</a:t>
            </a:r>
            <a:r>
              <a:rPr lang="en-CA" sz="2400" b="1" dirty="0"/>
              <a:t> ne </a:t>
            </a:r>
            <a:r>
              <a:rPr lang="en-CA" sz="2400" b="1" dirty="0" err="1"/>
              <a:t>timueris</a:t>
            </a:r>
            <a:r>
              <a:rPr lang="en-CA" sz="2400" b="1" dirty="0"/>
              <a:t> </a:t>
            </a:r>
            <a:r>
              <a:rPr lang="en-CA" sz="2400" b="1" dirty="0" err="1"/>
              <a:t>alienum</a:t>
            </a:r>
            <a:r>
              <a:rPr lang="en-CA" sz="2400" b="1" dirty="0"/>
              <a:t> </a:t>
            </a:r>
            <a:r>
              <a:rPr lang="en-CA" sz="2400" b="1" dirty="0" err="1"/>
              <a:t>serua</a:t>
            </a:r>
            <a:r>
              <a:rPr lang="en-GB" sz="2400" b="1" dirty="0"/>
              <a:t>” </a:t>
            </a:r>
            <a:r>
              <a:rPr lang="en-GB" sz="2400" dirty="0"/>
              <a:t>– Proverbs 7:1, in </a:t>
            </a:r>
            <a:r>
              <a:rPr lang="en-CA" sz="2400" dirty="0" err="1"/>
              <a:t>Parisinus</a:t>
            </a:r>
            <a:r>
              <a:rPr lang="en-CA" sz="2400" dirty="0"/>
              <a:t> MS lat. 11553 S.IX and </a:t>
            </a:r>
            <a:r>
              <a:rPr lang="en-CA" sz="2400" dirty="0" err="1"/>
              <a:t>Cavensis</a:t>
            </a:r>
            <a:r>
              <a:rPr lang="en-CA" sz="2400" dirty="0"/>
              <a:t>, MS Abb. 1 (14)</a:t>
            </a:r>
            <a:r>
              <a:rPr lang="en-GB" sz="2400" dirty="0">
                <a:effectLst/>
              </a:rPr>
              <a:t> </a:t>
            </a:r>
            <a:endParaRPr lang="en-US" sz="2400" dirty="0"/>
          </a:p>
        </p:txBody>
      </p:sp>
      <p:sp>
        <p:nvSpPr>
          <p:cNvPr id="10" name="Rectangle 9">
            <a:extLst>
              <a:ext uri="{FF2B5EF4-FFF2-40B4-BE49-F238E27FC236}">
                <a16:creationId xmlns:a16="http://schemas.microsoft.com/office/drawing/2014/main" id="{21956397-2C56-B444-8974-B2C31865D7AB}"/>
              </a:ext>
            </a:extLst>
          </p:cNvPr>
          <p:cNvSpPr/>
          <p:nvPr/>
        </p:nvSpPr>
        <p:spPr>
          <a:xfrm>
            <a:off x="9923294" y="890514"/>
            <a:ext cx="2268705" cy="369332"/>
          </a:xfrm>
          <a:prstGeom prst="rect">
            <a:avLst/>
          </a:prstGeom>
        </p:spPr>
        <p:txBody>
          <a:bodyPr wrap="square">
            <a:spAutoFit/>
          </a:bodyPr>
          <a:lstStyle/>
          <a:p>
            <a:r>
              <a:rPr lang="en-GB" dirty="0"/>
              <a:t>MS Bodley 938, f. 2r </a:t>
            </a:r>
            <a:endParaRPr lang="en-US" dirty="0"/>
          </a:p>
        </p:txBody>
      </p:sp>
    </p:spTree>
    <p:extLst>
      <p:ext uri="{BB962C8B-B14F-4D97-AF65-F5344CB8AC3E}">
        <p14:creationId xmlns:p14="http://schemas.microsoft.com/office/powerpoint/2010/main" val="41457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44F69AD-2369-8248-A94A-78ACA4FD0E7B}"/>
              </a:ext>
            </a:extLst>
          </p:cNvPr>
          <p:cNvPicPr>
            <a:picLocks noGrp="1" noChangeAspect="1"/>
          </p:cNvPicPr>
          <p:nvPr>
            <p:ph idx="1"/>
          </p:nvPr>
        </p:nvPicPr>
        <p:blipFill rotWithShape="1">
          <a:blip r:embed="rId2">
            <a:alphaModFix amt="27000"/>
          </a:blip>
          <a:srcRect t="-19717"/>
          <a:stretch/>
        </p:blipFill>
        <p:spPr>
          <a:xfrm>
            <a:off x="0" y="-1352221"/>
            <a:ext cx="12192000" cy="8210221"/>
          </a:xfrm>
        </p:spPr>
      </p:pic>
      <p:sp>
        <p:nvSpPr>
          <p:cNvPr id="2" name="Title 1">
            <a:extLst>
              <a:ext uri="{FF2B5EF4-FFF2-40B4-BE49-F238E27FC236}">
                <a16:creationId xmlns:a16="http://schemas.microsoft.com/office/drawing/2014/main" id="{D1E59060-3B37-6649-908D-71655CF6A361}"/>
              </a:ext>
            </a:extLst>
          </p:cNvPr>
          <p:cNvSpPr>
            <a:spLocks noGrp="1"/>
          </p:cNvSpPr>
          <p:nvPr>
            <p:ph type="title"/>
          </p:nvPr>
        </p:nvSpPr>
        <p:spPr>
          <a:xfrm>
            <a:off x="838200" y="533728"/>
            <a:ext cx="10515600" cy="1325563"/>
          </a:xfrm>
        </p:spPr>
        <p:txBody>
          <a:bodyPr/>
          <a:lstStyle/>
          <a:p>
            <a:r>
              <a:rPr lang="en-US" dirty="0"/>
              <a:t>Conclusions </a:t>
            </a:r>
          </a:p>
        </p:txBody>
      </p:sp>
      <p:sp>
        <p:nvSpPr>
          <p:cNvPr id="3" name="TextBox 2">
            <a:extLst>
              <a:ext uri="{FF2B5EF4-FFF2-40B4-BE49-F238E27FC236}">
                <a16:creationId xmlns:a16="http://schemas.microsoft.com/office/drawing/2014/main" id="{A93E06E2-0F91-5149-BFEC-F81F16EE296C}"/>
              </a:ext>
            </a:extLst>
          </p:cNvPr>
          <p:cNvSpPr txBox="1"/>
          <p:nvPr/>
        </p:nvSpPr>
        <p:spPr>
          <a:xfrm>
            <a:off x="412594" y="1772521"/>
            <a:ext cx="4297401" cy="2954655"/>
          </a:xfrm>
          <a:prstGeom prst="rect">
            <a:avLst/>
          </a:prstGeom>
          <a:solidFill>
            <a:schemeClr val="tx1"/>
          </a:solidFill>
          <a:ln>
            <a:solidFill>
              <a:schemeClr val="bg1"/>
            </a:solidFill>
          </a:ln>
        </p:spPr>
        <p:txBody>
          <a:bodyPr wrap="square" rtlCol="0">
            <a:spAutoFit/>
          </a:bodyPr>
          <a:lstStyle/>
          <a:p>
            <a:pPr marL="285750" indent="-285750">
              <a:buFont typeface="Arial" panose="020B0604020202020204" pitchFamily="34" charset="0"/>
              <a:buChar char="•"/>
            </a:pPr>
            <a:endParaRPr lang="en-US" sz="2400" i="1" dirty="0">
              <a:solidFill>
                <a:schemeClr val="bg1"/>
              </a:solidFill>
            </a:endParaRPr>
          </a:p>
          <a:p>
            <a:pPr marL="285750" indent="-285750">
              <a:buFont typeface="Arial" panose="020B0604020202020204" pitchFamily="34" charset="0"/>
              <a:buChar char="•"/>
            </a:pPr>
            <a:r>
              <a:rPr lang="en-US" sz="2400" i="1" dirty="0" err="1">
                <a:solidFill>
                  <a:schemeClr val="bg1"/>
                </a:solidFill>
              </a:rPr>
              <a:t>Mise</a:t>
            </a:r>
            <a:r>
              <a:rPr lang="en-US" sz="2400" i="1" dirty="0">
                <a:solidFill>
                  <a:schemeClr val="bg1"/>
                </a:solidFill>
              </a:rPr>
              <a:t>-</a:t>
            </a:r>
            <a:r>
              <a:rPr lang="en-US" sz="2400" i="1" dirty="0" err="1">
                <a:solidFill>
                  <a:schemeClr val="bg1"/>
                </a:solidFill>
              </a:rPr>
              <a:t>en</a:t>
            </a:r>
            <a:r>
              <a:rPr lang="en-US" sz="2400" i="1" dirty="0">
                <a:solidFill>
                  <a:schemeClr val="bg1"/>
                </a:solidFill>
              </a:rPr>
              <a:t>-page </a:t>
            </a:r>
            <a:r>
              <a:rPr lang="en-US" sz="2400" dirty="0">
                <a:solidFill>
                  <a:schemeClr val="bg1"/>
                </a:solidFill>
              </a:rPr>
              <a:t>as orchestrating a mode of thought</a:t>
            </a:r>
          </a:p>
          <a:p>
            <a:pPr marL="285750" indent="-285750">
              <a:buFont typeface="Arial" panose="020B0604020202020204" pitchFamily="34" charset="0"/>
              <a:buChar char="•"/>
            </a:pPr>
            <a:endParaRPr lang="en-US" sz="2400" i="1" dirty="0">
              <a:solidFill>
                <a:schemeClr val="bg1"/>
              </a:solidFill>
            </a:endParaRPr>
          </a:p>
          <a:p>
            <a:pPr marL="285750" indent="-285750">
              <a:buFont typeface="Arial" panose="020B0604020202020204" pitchFamily="34" charset="0"/>
              <a:buChar char="•"/>
            </a:pPr>
            <a:r>
              <a:rPr lang="en-US" sz="2400" dirty="0">
                <a:solidFill>
                  <a:schemeClr val="bg1"/>
                </a:solidFill>
              </a:rPr>
              <a:t>Can page design itself be instructive, or even dangerous?</a:t>
            </a:r>
          </a:p>
          <a:p>
            <a:endParaRPr lang="en-US" dirty="0"/>
          </a:p>
        </p:txBody>
      </p:sp>
      <p:pic>
        <p:nvPicPr>
          <p:cNvPr id="6" name="Picture 5">
            <a:extLst>
              <a:ext uri="{FF2B5EF4-FFF2-40B4-BE49-F238E27FC236}">
                <a16:creationId xmlns:a16="http://schemas.microsoft.com/office/drawing/2014/main" id="{BFB879ED-B602-3547-B0A6-6E66DB08B47C}"/>
              </a:ext>
            </a:extLst>
          </p:cNvPr>
          <p:cNvPicPr>
            <a:picLocks noChangeAspect="1"/>
          </p:cNvPicPr>
          <p:nvPr/>
        </p:nvPicPr>
        <p:blipFill>
          <a:blip r:embed="rId3"/>
          <a:stretch>
            <a:fillRect/>
          </a:stretch>
        </p:blipFill>
        <p:spPr>
          <a:xfrm>
            <a:off x="5730240" y="0"/>
            <a:ext cx="5143500" cy="6858000"/>
          </a:xfrm>
          <a:prstGeom prst="rect">
            <a:avLst/>
          </a:prstGeom>
        </p:spPr>
      </p:pic>
    </p:spTree>
    <p:extLst>
      <p:ext uri="{BB962C8B-B14F-4D97-AF65-F5344CB8AC3E}">
        <p14:creationId xmlns:p14="http://schemas.microsoft.com/office/powerpoint/2010/main" val="18283733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TotalTime>
  <Words>483</Words>
  <Application>Microsoft Macintosh PowerPoint</Application>
  <PresentationFormat>Widescreen</PresentationFormat>
  <Paragraphs>39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Authority in the Margins The Glossed Catechetical Tracts of MS Bodley 938 and Wycliffite Exegetical Thought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 </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Authority in the Margins  The Glossed Catechetical Tracts of MS Bodley 938 and Wycliffite Exegetical Thought</dc:title>
  <dc:creator>Alex Barnes</dc:creator>
  <cp:lastModifiedBy>Alex Barnes</cp:lastModifiedBy>
  <cp:revision>14</cp:revision>
  <dcterms:created xsi:type="dcterms:W3CDTF">2022-09-28T13:27:38Z</dcterms:created>
  <dcterms:modified xsi:type="dcterms:W3CDTF">2022-09-28T22:23:35Z</dcterms:modified>
</cp:coreProperties>
</file>