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313" r:id="rId2"/>
    <p:sldId id="323" r:id="rId3"/>
    <p:sldId id="324" r:id="rId4"/>
    <p:sldId id="325" r:id="rId5"/>
    <p:sldId id="327" r:id="rId6"/>
    <p:sldId id="328" r:id="rId7"/>
    <p:sldId id="329" r:id="rId8"/>
    <p:sldId id="332" r:id="rId9"/>
    <p:sldId id="334" r:id="rId10"/>
    <p:sldId id="335" r:id="rId11"/>
    <p:sldId id="336" r:id="rId12"/>
    <p:sldId id="337" r:id="rId13"/>
    <p:sldId id="338" r:id="rId14"/>
    <p:sldId id="33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55" d="100"/>
          <a:sy n="55" d="100"/>
        </p:scale>
        <p:origin x="58" y="61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t>9/25/2022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dirty="0"/>
              <a:t>9/25/2022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EBB0C4-6273-4C6E-B9BD-2EDC30F1CD52}" type="datetimeFigureOut">
              <a:rPr lang="en-US" dirty="0"/>
              <a:t>9/25/2022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dirty="0"/>
              <a:t>9/25/2022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dirty="0"/>
              <a:t>9/25/2022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dirty="0"/>
              <a:t>9/25/2022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dirty="0"/>
              <a:t>9/25/2022</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2ABBEA6-7C60-4B02-AE87-00D78D8422AF}" type="datetimeFigureOut">
              <a:rPr lang="en-US" dirty="0"/>
              <a:t>9/25/2022</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9CAD897-D46E-4AD2-BD9B-49DD3E640873}" type="datetimeFigureOut">
              <a:rPr lang="en-US" dirty="0"/>
              <a:t>9/25/2022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dirty="0"/>
              <a:t>9/25/2022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dirty="0"/>
              <a:t>9/25/2022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dirty="0"/>
              <a:t>9/25/2022</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5AC7D-E420-64DB-9248-AAFD253CB826}"/>
              </a:ext>
            </a:extLst>
          </p:cNvPr>
          <p:cNvSpPr>
            <a:spLocks noGrp="1"/>
          </p:cNvSpPr>
          <p:nvPr>
            <p:ph type="ctrTitle"/>
          </p:nvPr>
        </p:nvSpPr>
        <p:spPr>
          <a:xfrm>
            <a:off x="2702942" y="1622549"/>
            <a:ext cx="6829425" cy="1480312"/>
          </a:xfrm>
        </p:spPr>
        <p:txBody>
          <a:bodyPr>
            <a:normAutofit/>
          </a:bodyPr>
          <a:lstStyle/>
          <a:p>
            <a:pPr algn="ctr"/>
            <a:r>
              <a:rPr lang="en-US" sz="4600" dirty="0">
                <a:latin typeface="Georgia" panose="02040502050405020303" pitchFamily="18" charset="0"/>
              </a:rPr>
              <a:t>Glossing Book III of the Pseudo-Ovidian </a:t>
            </a:r>
            <a:r>
              <a:rPr lang="en-US" sz="4600" i="1" dirty="0">
                <a:latin typeface="Georgia" panose="02040502050405020303" pitchFamily="18" charset="0"/>
              </a:rPr>
              <a:t>De vetula</a:t>
            </a:r>
            <a:endParaRPr lang="en-GB" sz="4600" dirty="0">
              <a:latin typeface="Georgia" panose="02040502050405020303" pitchFamily="18" charset="0"/>
            </a:endParaRPr>
          </a:p>
        </p:txBody>
      </p:sp>
      <p:sp>
        <p:nvSpPr>
          <p:cNvPr id="3" name="Subtitle 2">
            <a:extLst>
              <a:ext uri="{FF2B5EF4-FFF2-40B4-BE49-F238E27FC236}">
                <a16:creationId xmlns:a16="http://schemas.microsoft.com/office/drawing/2014/main" id="{170EE15E-A713-BFCD-4538-C520CBCA56ED}"/>
              </a:ext>
            </a:extLst>
          </p:cNvPr>
          <p:cNvSpPr>
            <a:spLocks noGrp="1"/>
          </p:cNvSpPr>
          <p:nvPr>
            <p:ph type="subTitle" idx="1"/>
          </p:nvPr>
        </p:nvSpPr>
        <p:spPr>
          <a:xfrm>
            <a:off x="1088455" y="3353445"/>
            <a:ext cx="10058400" cy="1643428"/>
          </a:xfrm>
        </p:spPr>
        <p:txBody>
          <a:bodyPr>
            <a:normAutofit/>
          </a:bodyPr>
          <a:lstStyle/>
          <a:p>
            <a:pPr algn="ctr"/>
            <a:r>
              <a:rPr lang="en-US" dirty="0"/>
              <a:t>Simon Whedbee &amp; Rebecca Menmuir</a:t>
            </a:r>
          </a:p>
          <a:p>
            <a:pPr algn="ctr"/>
            <a:r>
              <a:rPr lang="en-US" dirty="0"/>
              <a:t>Medieval commentary network, 2022</a:t>
            </a:r>
            <a:endParaRPr lang="en-GB" dirty="0"/>
          </a:p>
        </p:txBody>
      </p:sp>
      <p:pic>
        <p:nvPicPr>
          <p:cNvPr id="6" name="Picture 5">
            <a:extLst>
              <a:ext uri="{FF2B5EF4-FFF2-40B4-BE49-F238E27FC236}">
                <a16:creationId xmlns:a16="http://schemas.microsoft.com/office/drawing/2014/main" id="{18D5479F-38DB-9CE0-1585-28F6B9A5BE25}"/>
              </a:ext>
            </a:extLst>
          </p:cNvPr>
          <p:cNvPicPr>
            <a:picLocks noChangeAspect="1"/>
          </p:cNvPicPr>
          <p:nvPr/>
        </p:nvPicPr>
        <p:blipFill>
          <a:blip r:embed="rId2"/>
          <a:stretch>
            <a:fillRect/>
          </a:stretch>
        </p:blipFill>
        <p:spPr>
          <a:xfrm>
            <a:off x="9719641" y="381321"/>
            <a:ext cx="2079813" cy="5464606"/>
          </a:xfrm>
          <a:prstGeom prst="rect">
            <a:avLst/>
          </a:prstGeom>
        </p:spPr>
      </p:pic>
      <p:pic>
        <p:nvPicPr>
          <p:cNvPr id="8" name="Picture 7">
            <a:extLst>
              <a:ext uri="{FF2B5EF4-FFF2-40B4-BE49-F238E27FC236}">
                <a16:creationId xmlns:a16="http://schemas.microsoft.com/office/drawing/2014/main" id="{9663795C-7FFE-1678-7D4C-4B3CE5FFDAEC}"/>
              </a:ext>
            </a:extLst>
          </p:cNvPr>
          <p:cNvPicPr>
            <a:picLocks noChangeAspect="1"/>
          </p:cNvPicPr>
          <p:nvPr/>
        </p:nvPicPr>
        <p:blipFill>
          <a:blip r:embed="rId3"/>
          <a:stretch>
            <a:fillRect/>
          </a:stretch>
        </p:blipFill>
        <p:spPr>
          <a:xfrm>
            <a:off x="453506" y="390846"/>
            <a:ext cx="2062163" cy="5455081"/>
          </a:xfrm>
          <a:prstGeom prst="rect">
            <a:avLst/>
          </a:prstGeom>
        </p:spPr>
      </p:pic>
      <p:sp>
        <p:nvSpPr>
          <p:cNvPr id="9" name="Subtitle 2">
            <a:extLst>
              <a:ext uri="{FF2B5EF4-FFF2-40B4-BE49-F238E27FC236}">
                <a16:creationId xmlns:a16="http://schemas.microsoft.com/office/drawing/2014/main" id="{551BA3FF-EA76-9E67-DB13-B79C5524365C}"/>
              </a:ext>
            </a:extLst>
          </p:cNvPr>
          <p:cNvSpPr txBox="1">
            <a:spLocks/>
          </p:cNvSpPr>
          <p:nvPr/>
        </p:nvSpPr>
        <p:spPr>
          <a:xfrm>
            <a:off x="6650182" y="4996873"/>
            <a:ext cx="3069459" cy="1248389"/>
          </a:xfrm>
          <a:prstGeom prst="rect">
            <a:avLst/>
          </a:prstGeom>
        </p:spPr>
        <p:txBody>
          <a:bodyPr vert="horz" lIns="91440" tIns="45720" rIns="91440" bIns="45720" rtlCol="0">
            <a:normAutofit fontScale="85000" lnSpcReduction="10000"/>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r>
              <a:rPr lang="en-US" sz="2000" dirty="0"/>
              <a:t>Bisected image: British library, additional </a:t>
            </a:r>
            <a:r>
              <a:rPr lang="en-US" sz="2000" dirty="0" err="1"/>
              <a:t>ms</a:t>
            </a:r>
            <a:r>
              <a:rPr lang="en-US" sz="2000" dirty="0"/>
              <a:t> 22014 (14</a:t>
            </a:r>
            <a:r>
              <a:rPr lang="en-US" sz="2000" baseline="30000" dirty="0"/>
              <a:t>th</a:t>
            </a:r>
            <a:r>
              <a:rPr lang="en-US" sz="2000" dirty="0"/>
              <a:t> c), fol. 16r</a:t>
            </a:r>
          </a:p>
          <a:p>
            <a:pPr algn="ctr"/>
            <a:r>
              <a:rPr lang="en-US" sz="2000" dirty="0"/>
              <a:t>De vetula, Book III</a:t>
            </a:r>
          </a:p>
        </p:txBody>
      </p:sp>
    </p:spTree>
    <p:extLst>
      <p:ext uri="{BB962C8B-B14F-4D97-AF65-F5344CB8AC3E}">
        <p14:creationId xmlns:p14="http://schemas.microsoft.com/office/powerpoint/2010/main" val="3386337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FEAA6-0812-5BC3-E262-F7AA92B12028}"/>
              </a:ext>
            </a:extLst>
          </p:cNvPr>
          <p:cNvSpPr>
            <a:spLocks noGrp="1"/>
          </p:cNvSpPr>
          <p:nvPr>
            <p:ph type="title"/>
          </p:nvPr>
        </p:nvSpPr>
        <p:spPr/>
        <p:txBody>
          <a:bodyPr>
            <a:normAutofit/>
          </a:bodyPr>
          <a:lstStyle/>
          <a:p>
            <a:r>
              <a:rPr lang="en-US" sz="4000" i="1" dirty="0">
                <a:solidFill>
                  <a:schemeClr val="tx1"/>
                </a:solidFill>
                <a:latin typeface="Georgia" panose="02040502050405020303" pitchFamily="18" charset="0"/>
              </a:rPr>
              <a:t>De vetula</a:t>
            </a:r>
            <a:endParaRPr lang="en-GB" sz="4000" i="1" dirty="0">
              <a:solidFill>
                <a:schemeClr val="tx1"/>
              </a:solidFill>
              <a:latin typeface="Georgia" panose="02040502050405020303" pitchFamily="18" charset="0"/>
            </a:endParaRPr>
          </a:p>
        </p:txBody>
      </p:sp>
      <p:sp>
        <p:nvSpPr>
          <p:cNvPr id="3" name="Content Placeholder 2">
            <a:extLst>
              <a:ext uri="{FF2B5EF4-FFF2-40B4-BE49-F238E27FC236}">
                <a16:creationId xmlns:a16="http://schemas.microsoft.com/office/drawing/2014/main" id="{82C36585-AF1B-499E-9D9A-E81B7E3C5763}"/>
              </a:ext>
            </a:extLst>
          </p:cNvPr>
          <p:cNvSpPr>
            <a:spLocks noGrp="1"/>
          </p:cNvSpPr>
          <p:nvPr>
            <p:ph idx="1"/>
          </p:nvPr>
        </p:nvSpPr>
        <p:spPr>
          <a:xfrm>
            <a:off x="1097280" y="1954108"/>
            <a:ext cx="4998720" cy="4023360"/>
          </a:xfrm>
        </p:spPr>
        <p:txBody>
          <a:bodyPr/>
          <a:lstStyle/>
          <a:p>
            <a:pPr>
              <a:buFont typeface="Wingdings" panose="05000000000000000000" pitchFamily="2" charset="2"/>
              <a:buChar char="§"/>
            </a:pPr>
            <a:r>
              <a:rPr lang="en-GB" sz="2400" dirty="0">
                <a:solidFill>
                  <a:schemeClr val="tx1"/>
                </a:solidFill>
                <a:latin typeface="Georgia" panose="02040502050405020303" pitchFamily="18" charset="0"/>
              </a:rPr>
              <a:t> Composed c. </a:t>
            </a:r>
            <a:r>
              <a:rPr lang="en-GB" sz="2400" dirty="0" err="1">
                <a:solidFill>
                  <a:schemeClr val="tx1"/>
                </a:solidFill>
                <a:latin typeface="Georgia" panose="02040502050405020303" pitchFamily="18" charset="0"/>
              </a:rPr>
              <a:t>1260s</a:t>
            </a:r>
            <a:r>
              <a:rPr lang="en-GB" sz="2400" dirty="0">
                <a:solidFill>
                  <a:schemeClr val="tx1"/>
                </a:solidFill>
                <a:latin typeface="Georgia" panose="02040502050405020303" pitchFamily="18" charset="0"/>
              </a:rPr>
              <a:t> by recent estimations (certainly between 1222 – 1268)</a:t>
            </a:r>
          </a:p>
          <a:p>
            <a:pPr>
              <a:buFont typeface="Wingdings" panose="05000000000000000000" pitchFamily="2" charset="2"/>
              <a:buChar char="§"/>
            </a:pPr>
            <a:r>
              <a:rPr lang="en-GB" sz="2400" dirty="0">
                <a:solidFill>
                  <a:schemeClr val="tx1"/>
                </a:solidFill>
                <a:latin typeface="Georgia" panose="02040502050405020303" pitchFamily="18" charset="0"/>
              </a:rPr>
              <a:t> French, likely associated with the University of Paris</a:t>
            </a:r>
          </a:p>
          <a:p>
            <a:pPr>
              <a:buFont typeface="Wingdings" panose="05000000000000000000" pitchFamily="2" charset="2"/>
              <a:buChar char="§"/>
            </a:pPr>
            <a:r>
              <a:rPr lang="en-GB" sz="2400" dirty="0">
                <a:solidFill>
                  <a:schemeClr val="tx1"/>
                </a:solidFill>
                <a:latin typeface="Georgia" panose="02040502050405020303" pitchFamily="18" charset="0"/>
              </a:rPr>
              <a:t> Poem with three books, </a:t>
            </a:r>
            <a:r>
              <a:rPr lang="en-GB" sz="2400" i="1" dirty="0">
                <a:solidFill>
                  <a:schemeClr val="tx1"/>
                </a:solidFill>
                <a:latin typeface="Georgia" panose="02040502050405020303" pitchFamily="18" charset="0"/>
              </a:rPr>
              <a:t>accessus </a:t>
            </a:r>
            <a:r>
              <a:rPr lang="en-GB" sz="2400" dirty="0">
                <a:solidFill>
                  <a:schemeClr val="tx1"/>
                </a:solidFill>
                <a:latin typeface="Georgia" panose="02040502050405020303" pitchFamily="18" charset="0"/>
              </a:rPr>
              <a:t>and other prefatory material, stable corpus of glosses</a:t>
            </a:r>
          </a:p>
          <a:p>
            <a:pPr>
              <a:buFont typeface="Wingdings" panose="05000000000000000000" pitchFamily="2" charset="2"/>
              <a:buChar char="§"/>
            </a:pPr>
            <a:r>
              <a:rPr lang="en-GB" sz="2400" dirty="0">
                <a:solidFill>
                  <a:schemeClr val="tx1"/>
                </a:solidFill>
                <a:latin typeface="Georgia" panose="02040502050405020303" pitchFamily="18" charset="0"/>
              </a:rPr>
              <a:t> Paratexts and glosses are likely authorial (Godman; Haynes)</a:t>
            </a:r>
          </a:p>
        </p:txBody>
      </p:sp>
      <p:pic>
        <p:nvPicPr>
          <p:cNvPr id="5" name="Picture 4">
            <a:extLst>
              <a:ext uri="{FF2B5EF4-FFF2-40B4-BE49-F238E27FC236}">
                <a16:creationId xmlns:a16="http://schemas.microsoft.com/office/drawing/2014/main" id="{264CD586-C7D1-2E78-0ADC-A60EEA0FD1B4}"/>
              </a:ext>
            </a:extLst>
          </p:cNvPr>
          <p:cNvPicPr>
            <a:picLocks noChangeAspect="1"/>
          </p:cNvPicPr>
          <p:nvPr/>
        </p:nvPicPr>
        <p:blipFill>
          <a:blip r:embed="rId2"/>
          <a:stretch>
            <a:fillRect/>
          </a:stretch>
        </p:blipFill>
        <p:spPr>
          <a:xfrm>
            <a:off x="6322778" y="1954108"/>
            <a:ext cx="5435114" cy="3806873"/>
          </a:xfrm>
          <a:prstGeom prst="rect">
            <a:avLst/>
          </a:prstGeom>
        </p:spPr>
      </p:pic>
      <p:sp>
        <p:nvSpPr>
          <p:cNvPr id="6" name="Oval 5">
            <a:extLst>
              <a:ext uri="{FF2B5EF4-FFF2-40B4-BE49-F238E27FC236}">
                <a16:creationId xmlns:a16="http://schemas.microsoft.com/office/drawing/2014/main" id="{2AFB248D-1902-486F-6D8C-DCFFA1082DDC}"/>
              </a:ext>
            </a:extLst>
          </p:cNvPr>
          <p:cNvSpPr/>
          <p:nvPr/>
        </p:nvSpPr>
        <p:spPr>
          <a:xfrm>
            <a:off x="10695708" y="4686412"/>
            <a:ext cx="572655" cy="567114"/>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Content Placeholder 2">
            <a:extLst>
              <a:ext uri="{FF2B5EF4-FFF2-40B4-BE49-F238E27FC236}">
                <a16:creationId xmlns:a16="http://schemas.microsoft.com/office/drawing/2014/main" id="{0F6E6923-6759-8212-1ED2-CCA430DDC02C}"/>
              </a:ext>
            </a:extLst>
          </p:cNvPr>
          <p:cNvSpPr txBox="1">
            <a:spLocks/>
          </p:cNvSpPr>
          <p:nvPr/>
        </p:nvSpPr>
        <p:spPr>
          <a:xfrm>
            <a:off x="6322778" y="5869094"/>
            <a:ext cx="5328958" cy="561339"/>
          </a:xfrm>
          <a:prstGeom prst="rect">
            <a:avLst/>
          </a:prstGeom>
        </p:spPr>
        <p:txBody>
          <a:bodyPr vert="horz" lIns="0" tIns="45720" rIns="0" bIns="45720" rtlCol="0">
            <a:normAutofit fontScale="925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7000"/>
              </a:lnSpc>
              <a:spcAft>
                <a:spcPts val="800"/>
              </a:spcAft>
            </a:pPr>
            <a:r>
              <a:rPr lang="en-US" dirty="0" err="1">
                <a:solidFill>
                  <a:schemeClr val="tx1"/>
                </a:solidFill>
                <a:effectLst/>
                <a:latin typeface="Georgia" panose="02040502050405020303" pitchFamily="18" charset="0"/>
                <a:ea typeface="Calibri" panose="020F0502020204030204" pitchFamily="34" charset="0"/>
              </a:rPr>
              <a:t>BNF</a:t>
            </a:r>
            <a:r>
              <a:rPr lang="en-US" dirty="0">
                <a:solidFill>
                  <a:schemeClr val="tx1"/>
                </a:solidFill>
                <a:effectLst/>
                <a:latin typeface="Georgia" panose="02040502050405020303" pitchFamily="18" charset="0"/>
                <a:ea typeface="Calibri" panose="020F0502020204030204" pitchFamily="34" charset="0"/>
              </a:rPr>
              <a:t> lat. 16252 (13</a:t>
            </a:r>
            <a:r>
              <a:rPr lang="en-US" baseline="30000" dirty="0">
                <a:solidFill>
                  <a:schemeClr val="tx1"/>
                </a:solidFill>
                <a:effectLst/>
                <a:latin typeface="Georgia" panose="02040502050405020303" pitchFamily="18" charset="0"/>
                <a:ea typeface="Calibri" panose="020F0502020204030204" pitchFamily="34" charset="0"/>
              </a:rPr>
              <a:t>th</a:t>
            </a:r>
            <a:r>
              <a:rPr lang="en-US" dirty="0">
                <a:solidFill>
                  <a:schemeClr val="tx1"/>
                </a:solidFill>
                <a:effectLst/>
                <a:latin typeface="Georgia" panose="02040502050405020303" pitchFamily="18" charset="0"/>
                <a:ea typeface="Calibri" panose="020F0502020204030204" pitchFamily="34" charset="0"/>
              </a:rPr>
              <a:t> c </a:t>
            </a:r>
            <a:r>
              <a:rPr lang="en-US" baseline="30000" dirty="0">
                <a:solidFill>
                  <a:schemeClr val="tx1"/>
                </a:solidFill>
                <a:effectLst/>
                <a:latin typeface="Georgia" panose="02040502050405020303" pitchFamily="18" charset="0"/>
                <a:ea typeface="Calibri" panose="020F0502020204030204" pitchFamily="34" charset="0"/>
              </a:rPr>
              <a:t>ex</a:t>
            </a:r>
            <a:r>
              <a:rPr lang="en-US" dirty="0">
                <a:solidFill>
                  <a:schemeClr val="tx1"/>
                </a:solidFill>
                <a:effectLst/>
                <a:latin typeface="Georgia" panose="02040502050405020303" pitchFamily="18" charset="0"/>
                <a:ea typeface="Calibri" panose="020F0502020204030204" pitchFamily="34" charset="0"/>
              </a:rPr>
              <a:t>), fol. </a:t>
            </a:r>
            <a:r>
              <a:rPr lang="en-US" dirty="0" err="1">
                <a:solidFill>
                  <a:schemeClr val="tx1"/>
                </a:solidFill>
                <a:effectLst/>
                <a:latin typeface="Georgia" panose="02040502050405020303" pitchFamily="18" charset="0"/>
                <a:ea typeface="Calibri" panose="020F0502020204030204" pitchFamily="34" charset="0"/>
              </a:rPr>
              <a:t>134r</a:t>
            </a:r>
            <a:r>
              <a:rPr lang="en-US" dirty="0">
                <a:solidFill>
                  <a:schemeClr val="tx1"/>
                </a:solidFill>
                <a:effectLst/>
                <a:latin typeface="Georgia" panose="02040502050405020303" pitchFamily="18" charset="0"/>
                <a:ea typeface="Calibri" panose="020F0502020204030204" pitchFamily="34" charset="0"/>
              </a:rPr>
              <a:t>: r for Roger? </a:t>
            </a:r>
            <a:endParaRPr lang="en-GB" dirty="0">
              <a:solidFill>
                <a:schemeClr val="tx1"/>
              </a:solidFill>
              <a:effectLst/>
              <a:latin typeface="Georgia" panose="02040502050405020303" pitchFamily="18" charset="0"/>
              <a:ea typeface="Calibri" panose="020F0502020204030204" pitchFamily="34" charset="0"/>
            </a:endParaRPr>
          </a:p>
        </p:txBody>
      </p:sp>
    </p:spTree>
    <p:extLst>
      <p:ext uri="{BB962C8B-B14F-4D97-AF65-F5344CB8AC3E}">
        <p14:creationId xmlns:p14="http://schemas.microsoft.com/office/powerpoint/2010/main" val="3617866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E5C17-34F0-3127-A65F-88E1AAA68A6B}"/>
              </a:ext>
            </a:extLst>
          </p:cNvPr>
          <p:cNvSpPr>
            <a:spLocks noGrp="1"/>
          </p:cNvSpPr>
          <p:nvPr>
            <p:ph type="title"/>
          </p:nvPr>
        </p:nvSpPr>
        <p:spPr/>
        <p:txBody>
          <a:bodyPr>
            <a:normAutofit/>
          </a:bodyPr>
          <a:lstStyle/>
          <a:p>
            <a:r>
              <a:rPr lang="en-US" sz="4000" i="1" dirty="0">
                <a:solidFill>
                  <a:schemeClr val="tx1"/>
                </a:solidFill>
                <a:latin typeface="Georgia" panose="02040502050405020303" pitchFamily="18" charset="0"/>
              </a:rPr>
              <a:t>De vetula </a:t>
            </a:r>
            <a:r>
              <a:rPr lang="en-US" sz="4000" dirty="0">
                <a:solidFill>
                  <a:schemeClr val="tx1"/>
                </a:solidFill>
                <a:latin typeface="Georgia" panose="02040502050405020303" pitchFamily="18" charset="0"/>
              </a:rPr>
              <a:t>and the </a:t>
            </a:r>
            <a:r>
              <a:rPr lang="en-US" sz="4000" i="1" dirty="0">
                <a:solidFill>
                  <a:schemeClr val="tx1"/>
                </a:solidFill>
                <a:latin typeface="Georgia" panose="02040502050405020303" pitchFamily="18" charset="0"/>
              </a:rPr>
              <a:t>aetas Ovidiana</a:t>
            </a:r>
            <a:endParaRPr lang="en-GB" sz="4000" dirty="0">
              <a:solidFill>
                <a:schemeClr val="tx1"/>
              </a:solidFill>
            </a:endParaRPr>
          </a:p>
        </p:txBody>
      </p:sp>
      <p:pic>
        <p:nvPicPr>
          <p:cNvPr id="7" name="Picture 6" descr="Text&#10;&#10;Description automatically generated">
            <a:extLst>
              <a:ext uri="{FF2B5EF4-FFF2-40B4-BE49-F238E27FC236}">
                <a16:creationId xmlns:a16="http://schemas.microsoft.com/office/drawing/2014/main" id="{9888D622-E060-A7F4-8C30-30802EE9C8E6}"/>
              </a:ext>
            </a:extLst>
          </p:cNvPr>
          <p:cNvPicPr>
            <a:picLocks noChangeAspect="1"/>
          </p:cNvPicPr>
          <p:nvPr/>
        </p:nvPicPr>
        <p:blipFill>
          <a:blip r:embed="rId2"/>
          <a:stretch>
            <a:fillRect/>
          </a:stretch>
        </p:blipFill>
        <p:spPr>
          <a:xfrm>
            <a:off x="3092102" y="2255584"/>
            <a:ext cx="6007796" cy="3319306"/>
          </a:xfrm>
          <a:prstGeom prst="rect">
            <a:avLst/>
          </a:prstGeom>
        </p:spPr>
      </p:pic>
      <p:sp>
        <p:nvSpPr>
          <p:cNvPr id="8" name="Content Placeholder 2">
            <a:extLst>
              <a:ext uri="{FF2B5EF4-FFF2-40B4-BE49-F238E27FC236}">
                <a16:creationId xmlns:a16="http://schemas.microsoft.com/office/drawing/2014/main" id="{2E0F58A5-CA59-C215-30BB-1B4F07BDD712}"/>
              </a:ext>
            </a:extLst>
          </p:cNvPr>
          <p:cNvSpPr txBox="1">
            <a:spLocks/>
          </p:cNvSpPr>
          <p:nvPr/>
        </p:nvSpPr>
        <p:spPr>
          <a:xfrm>
            <a:off x="3092101" y="5706862"/>
            <a:ext cx="6007795" cy="561339"/>
          </a:xfrm>
          <a:prstGeom prst="rect">
            <a:avLst/>
          </a:prstGeom>
        </p:spPr>
        <p:txBody>
          <a:bodyPr vert="horz" lIns="0" tIns="45720" rIns="0" bIns="45720" rtlCol="0">
            <a:normAutofit fontScale="850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7000"/>
              </a:lnSpc>
              <a:spcAft>
                <a:spcPts val="800"/>
              </a:spcAft>
            </a:pPr>
            <a:r>
              <a:rPr lang="en-US" dirty="0">
                <a:solidFill>
                  <a:schemeClr val="tx1"/>
                </a:solidFill>
                <a:effectLst/>
                <a:latin typeface="Georgia" panose="02040502050405020303" pitchFamily="18" charset="0"/>
                <a:ea typeface="Calibri" panose="020F0502020204030204" pitchFamily="34" charset="0"/>
              </a:rPr>
              <a:t>BL Harley 5263 (c. 1400), fol. </a:t>
            </a:r>
            <a:r>
              <a:rPr lang="en-US" dirty="0">
                <a:solidFill>
                  <a:schemeClr val="tx1"/>
                </a:solidFill>
                <a:latin typeface="Georgia" panose="02040502050405020303" pitchFamily="18" charset="0"/>
                <a:ea typeface="Calibri" panose="020F0502020204030204" pitchFamily="34" charset="0"/>
              </a:rPr>
              <a:t>1r</a:t>
            </a:r>
            <a:r>
              <a:rPr lang="en-US" dirty="0">
                <a:solidFill>
                  <a:schemeClr val="tx1"/>
                </a:solidFill>
                <a:effectLst/>
                <a:latin typeface="Georgia" panose="02040502050405020303" pitchFamily="18" charset="0"/>
                <a:ea typeface="Calibri" panose="020F0502020204030204" pitchFamily="34" charset="0"/>
              </a:rPr>
              <a:t>: A historiated initial containing Ovid’s profile, opening </a:t>
            </a:r>
            <a:r>
              <a:rPr lang="en-US" i="1" dirty="0">
                <a:solidFill>
                  <a:schemeClr val="tx1"/>
                </a:solidFill>
                <a:effectLst/>
                <a:latin typeface="Georgia" panose="02040502050405020303" pitchFamily="18" charset="0"/>
                <a:ea typeface="Calibri" panose="020F0502020204030204" pitchFamily="34" charset="0"/>
              </a:rPr>
              <a:t>De vetula</a:t>
            </a:r>
            <a:endParaRPr lang="en-GB" dirty="0">
              <a:solidFill>
                <a:schemeClr val="tx1"/>
              </a:solidFill>
              <a:effectLst/>
              <a:latin typeface="Georgia" panose="02040502050405020303" pitchFamily="18" charset="0"/>
              <a:ea typeface="Calibri" panose="020F0502020204030204" pitchFamily="34" charset="0"/>
            </a:endParaRPr>
          </a:p>
        </p:txBody>
      </p:sp>
    </p:spTree>
    <p:extLst>
      <p:ext uri="{BB962C8B-B14F-4D97-AF65-F5344CB8AC3E}">
        <p14:creationId xmlns:p14="http://schemas.microsoft.com/office/powerpoint/2010/main" val="344464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A72B04E-6C3E-1B4C-7859-A89727B7F89F}"/>
              </a:ext>
            </a:extLst>
          </p:cNvPr>
          <p:cNvSpPr/>
          <p:nvPr/>
        </p:nvSpPr>
        <p:spPr>
          <a:xfrm>
            <a:off x="1097279" y="1634836"/>
            <a:ext cx="10725266" cy="203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82C36585-AF1B-499E-9D9A-E81B7E3C5763}"/>
              </a:ext>
            </a:extLst>
          </p:cNvPr>
          <p:cNvSpPr>
            <a:spLocks noGrp="1"/>
          </p:cNvSpPr>
          <p:nvPr>
            <p:ph idx="1"/>
          </p:nvPr>
        </p:nvSpPr>
        <p:spPr>
          <a:xfrm>
            <a:off x="1003122" y="775854"/>
            <a:ext cx="10303223" cy="2426163"/>
          </a:xfrm>
        </p:spPr>
        <p:txBody>
          <a:bodyPr>
            <a:normAutofit/>
          </a:bodyPr>
          <a:lstStyle/>
          <a:p>
            <a:pPr>
              <a:buFont typeface="Wingdings" panose="05000000000000000000" pitchFamily="2" charset="2"/>
              <a:buChar char="§"/>
            </a:pPr>
            <a:r>
              <a:rPr lang="en-GB" dirty="0">
                <a:solidFill>
                  <a:schemeClr val="tx1"/>
                </a:solidFill>
                <a:latin typeface="Georgia" panose="02040502050405020303" pitchFamily="18" charset="0"/>
              </a:rPr>
              <a:t> </a:t>
            </a:r>
            <a:r>
              <a:rPr lang="en-GB" i="1" dirty="0">
                <a:solidFill>
                  <a:schemeClr val="tx1"/>
                </a:solidFill>
                <a:latin typeface="Georgia" panose="02040502050405020303" pitchFamily="18" charset="0"/>
              </a:rPr>
              <a:t>Accessus</a:t>
            </a:r>
            <a:r>
              <a:rPr lang="en-GB" dirty="0">
                <a:solidFill>
                  <a:schemeClr val="tx1"/>
                </a:solidFill>
                <a:latin typeface="Georgia" panose="02040502050405020303" pitchFamily="18" charset="0"/>
              </a:rPr>
              <a:t>, </a:t>
            </a:r>
            <a:r>
              <a:rPr lang="en-GB" i="1" dirty="0" err="1">
                <a:solidFill>
                  <a:schemeClr val="tx1"/>
                </a:solidFill>
                <a:latin typeface="Georgia" panose="02040502050405020303" pitchFamily="18" charset="0"/>
              </a:rPr>
              <a:t>praefatio</a:t>
            </a:r>
            <a:r>
              <a:rPr lang="en-GB" i="1" dirty="0">
                <a:solidFill>
                  <a:schemeClr val="tx1"/>
                </a:solidFill>
                <a:latin typeface="Georgia" panose="02040502050405020303" pitchFamily="18" charset="0"/>
              </a:rPr>
              <a:t> </a:t>
            </a:r>
            <a:r>
              <a:rPr lang="en-GB" dirty="0">
                <a:solidFill>
                  <a:schemeClr val="tx1"/>
                </a:solidFill>
                <a:latin typeface="Georgia" panose="02040502050405020303" pitchFamily="18" charset="0"/>
              </a:rPr>
              <a:t>x 2, </a:t>
            </a:r>
            <a:r>
              <a:rPr lang="en-GB" i="1" dirty="0">
                <a:solidFill>
                  <a:schemeClr val="tx1"/>
                </a:solidFill>
                <a:latin typeface="Georgia" panose="02040502050405020303" pitchFamily="18" charset="0"/>
              </a:rPr>
              <a:t>introitus</a:t>
            </a:r>
          </a:p>
          <a:p>
            <a:pPr>
              <a:buFont typeface="Wingdings" panose="05000000000000000000" pitchFamily="2" charset="2"/>
              <a:buChar char="§"/>
            </a:pPr>
            <a:r>
              <a:rPr lang="en-GB" dirty="0">
                <a:solidFill>
                  <a:schemeClr val="tx1"/>
                </a:solidFill>
                <a:latin typeface="Georgia" panose="02040502050405020303" pitchFamily="18" charset="0"/>
              </a:rPr>
              <a:t> Book I: “</a:t>
            </a:r>
            <a:r>
              <a:rPr lang="en-GB" dirty="0" err="1">
                <a:solidFill>
                  <a:schemeClr val="tx1"/>
                </a:solidFill>
                <a:latin typeface="Georgia" panose="02040502050405020303" pitchFamily="18" charset="0"/>
              </a:rPr>
              <a:t>Ovid”’s</a:t>
            </a:r>
            <a:r>
              <a:rPr lang="en-GB" dirty="0">
                <a:solidFill>
                  <a:schemeClr val="tx1"/>
                </a:solidFill>
                <a:latin typeface="Georgia" panose="02040502050405020303" pitchFamily="18" charset="0"/>
              </a:rPr>
              <a:t> youthful pastimes – hunting, fishing, dice, games</a:t>
            </a:r>
          </a:p>
          <a:p>
            <a:pPr>
              <a:buFont typeface="Wingdings" panose="05000000000000000000" pitchFamily="2" charset="2"/>
              <a:buChar char="§"/>
            </a:pPr>
            <a:r>
              <a:rPr lang="en-GB" dirty="0">
                <a:solidFill>
                  <a:schemeClr val="tx1"/>
                </a:solidFill>
                <a:latin typeface="Georgia" panose="02040502050405020303" pitchFamily="18" charset="0"/>
              </a:rPr>
              <a:t> Book II: young “Ovid” pursues a woman via a go-between (the </a:t>
            </a:r>
            <a:r>
              <a:rPr lang="en-GB" i="1" dirty="0">
                <a:solidFill>
                  <a:schemeClr val="tx1"/>
                </a:solidFill>
                <a:latin typeface="Georgia" panose="02040502050405020303" pitchFamily="18" charset="0"/>
              </a:rPr>
              <a:t>vetula</a:t>
            </a:r>
            <a:r>
              <a:rPr lang="en-GB" dirty="0">
                <a:solidFill>
                  <a:schemeClr val="tx1"/>
                </a:solidFill>
                <a:latin typeface="Georgia" panose="02040502050405020303" pitchFamily="18" charset="0"/>
              </a:rPr>
              <a:t>), who tricks “Ovid” into sleeping with her</a:t>
            </a:r>
          </a:p>
          <a:p>
            <a:pPr>
              <a:buFont typeface="Wingdings" panose="05000000000000000000" pitchFamily="2" charset="2"/>
              <a:buChar char="§"/>
            </a:pPr>
            <a:r>
              <a:rPr lang="en-GB" dirty="0">
                <a:solidFill>
                  <a:schemeClr val="tx1"/>
                </a:solidFill>
                <a:latin typeface="Georgia" panose="02040502050405020303" pitchFamily="18" charset="0"/>
              </a:rPr>
              <a:t> Book III: philosophical and scientific debates/calculations, prediction of the birth of Christ</a:t>
            </a:r>
          </a:p>
        </p:txBody>
      </p:sp>
      <p:sp>
        <p:nvSpPr>
          <p:cNvPr id="7" name="Content Placeholder 2">
            <a:extLst>
              <a:ext uri="{FF2B5EF4-FFF2-40B4-BE49-F238E27FC236}">
                <a16:creationId xmlns:a16="http://schemas.microsoft.com/office/drawing/2014/main" id="{0F6E6923-6759-8212-1ED2-CCA430DDC02C}"/>
              </a:ext>
            </a:extLst>
          </p:cNvPr>
          <p:cNvSpPr txBox="1">
            <a:spLocks/>
          </p:cNvSpPr>
          <p:nvPr/>
        </p:nvSpPr>
        <p:spPr>
          <a:xfrm>
            <a:off x="10132291" y="4221018"/>
            <a:ext cx="1898270" cy="1861128"/>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7000"/>
              </a:lnSpc>
              <a:spcAft>
                <a:spcPts val="800"/>
              </a:spcAft>
            </a:pPr>
            <a:r>
              <a:rPr lang="en-US" sz="1800" dirty="0">
                <a:solidFill>
                  <a:schemeClr val="tx1"/>
                </a:solidFill>
                <a:effectLst/>
                <a:latin typeface="Georgia" panose="02040502050405020303" pitchFamily="18" charset="0"/>
                <a:ea typeface="Calibri" panose="020F0502020204030204" pitchFamily="34" charset="0"/>
              </a:rPr>
              <a:t>Bodleian, MS </a:t>
            </a:r>
            <a:r>
              <a:rPr lang="en-US" sz="1800" dirty="0" err="1">
                <a:solidFill>
                  <a:schemeClr val="tx1"/>
                </a:solidFill>
                <a:effectLst/>
                <a:latin typeface="Georgia" panose="02040502050405020303" pitchFamily="18" charset="0"/>
                <a:ea typeface="Calibri" panose="020F0502020204030204" pitchFamily="34" charset="0"/>
              </a:rPr>
              <a:t>Bodl</a:t>
            </a:r>
            <a:r>
              <a:rPr lang="en-US" sz="1800" dirty="0">
                <a:solidFill>
                  <a:schemeClr val="tx1"/>
                </a:solidFill>
                <a:effectLst/>
                <a:latin typeface="Georgia" panose="02040502050405020303" pitchFamily="18" charset="0"/>
                <a:ea typeface="Calibri" panose="020F0502020204030204" pitchFamily="34" charset="0"/>
              </a:rPr>
              <a:t>. 612: 13</a:t>
            </a:r>
            <a:r>
              <a:rPr lang="en-US" sz="1800" baseline="30000" dirty="0">
                <a:solidFill>
                  <a:schemeClr val="tx1"/>
                </a:solidFill>
                <a:effectLst/>
                <a:latin typeface="Georgia" panose="02040502050405020303" pitchFamily="18" charset="0"/>
                <a:ea typeface="Calibri" panose="020F0502020204030204" pitchFamily="34" charset="0"/>
              </a:rPr>
              <a:t>th</a:t>
            </a:r>
            <a:r>
              <a:rPr lang="en-US" sz="1800" dirty="0">
                <a:solidFill>
                  <a:schemeClr val="tx1"/>
                </a:solidFill>
                <a:effectLst/>
                <a:latin typeface="Georgia" panose="02040502050405020303" pitchFamily="18" charset="0"/>
                <a:ea typeface="Calibri" panose="020F0502020204030204" pitchFamily="34" charset="0"/>
              </a:rPr>
              <a:t>-c opening folios of </a:t>
            </a:r>
            <a:r>
              <a:rPr lang="en-US" sz="1800" i="1" dirty="0">
                <a:solidFill>
                  <a:schemeClr val="tx1"/>
                </a:solidFill>
                <a:effectLst/>
                <a:latin typeface="Georgia" panose="02040502050405020303" pitchFamily="18" charset="0"/>
                <a:ea typeface="Calibri" panose="020F0502020204030204" pitchFamily="34" charset="0"/>
              </a:rPr>
              <a:t>De vetula</a:t>
            </a:r>
            <a:r>
              <a:rPr lang="en-US" sz="1800" dirty="0">
                <a:solidFill>
                  <a:schemeClr val="tx1"/>
                </a:solidFill>
                <a:effectLst/>
                <a:latin typeface="Georgia" panose="02040502050405020303" pitchFamily="18" charset="0"/>
                <a:ea typeface="Calibri" panose="020F0502020204030204" pitchFamily="34" charset="0"/>
              </a:rPr>
              <a:t> used as pastedowns in 16</a:t>
            </a:r>
            <a:r>
              <a:rPr lang="en-US" sz="1800" baseline="30000" dirty="0">
                <a:solidFill>
                  <a:schemeClr val="tx1"/>
                </a:solidFill>
                <a:effectLst/>
                <a:latin typeface="Georgia" panose="02040502050405020303" pitchFamily="18" charset="0"/>
                <a:ea typeface="Calibri" panose="020F0502020204030204" pitchFamily="34" charset="0"/>
              </a:rPr>
              <a:t>th</a:t>
            </a:r>
            <a:r>
              <a:rPr lang="en-US" sz="1800" dirty="0">
                <a:solidFill>
                  <a:schemeClr val="tx1"/>
                </a:solidFill>
                <a:effectLst/>
                <a:latin typeface="Georgia" panose="02040502050405020303" pitchFamily="18" charset="0"/>
                <a:ea typeface="Calibri" panose="020F0502020204030204" pitchFamily="34" charset="0"/>
              </a:rPr>
              <a:t>-c MS</a:t>
            </a:r>
            <a:endParaRPr lang="en-GB" sz="1800" dirty="0">
              <a:solidFill>
                <a:schemeClr val="tx1"/>
              </a:solidFill>
              <a:effectLst/>
              <a:latin typeface="Georgia" panose="02040502050405020303" pitchFamily="18" charset="0"/>
              <a:ea typeface="Calibri" panose="020F0502020204030204" pitchFamily="34" charset="0"/>
            </a:endParaRPr>
          </a:p>
        </p:txBody>
      </p:sp>
      <p:pic>
        <p:nvPicPr>
          <p:cNvPr id="9" name="Picture 8">
            <a:extLst>
              <a:ext uri="{FF2B5EF4-FFF2-40B4-BE49-F238E27FC236}">
                <a16:creationId xmlns:a16="http://schemas.microsoft.com/office/drawing/2014/main" id="{0EDD68EE-1AD7-9FFF-8A21-C3D9BC67CE46}"/>
              </a:ext>
            </a:extLst>
          </p:cNvPr>
          <p:cNvPicPr>
            <a:picLocks noChangeAspect="1"/>
          </p:cNvPicPr>
          <p:nvPr/>
        </p:nvPicPr>
        <p:blipFill>
          <a:blip r:embed="rId2"/>
          <a:stretch>
            <a:fillRect/>
          </a:stretch>
        </p:blipFill>
        <p:spPr>
          <a:xfrm>
            <a:off x="3285414" y="3428997"/>
            <a:ext cx="2128406" cy="2837875"/>
          </a:xfrm>
          <a:prstGeom prst="rect">
            <a:avLst/>
          </a:prstGeom>
        </p:spPr>
      </p:pic>
      <p:pic>
        <p:nvPicPr>
          <p:cNvPr id="11" name="Picture 10" descr="A picture containing indoor, seat&#10;&#10;Description automatically generated">
            <a:extLst>
              <a:ext uri="{FF2B5EF4-FFF2-40B4-BE49-F238E27FC236}">
                <a16:creationId xmlns:a16="http://schemas.microsoft.com/office/drawing/2014/main" id="{886019E3-750B-2461-7BFC-F55B9A7C06BE}"/>
              </a:ext>
            </a:extLst>
          </p:cNvPr>
          <p:cNvPicPr>
            <a:picLocks noChangeAspect="1"/>
          </p:cNvPicPr>
          <p:nvPr/>
        </p:nvPicPr>
        <p:blipFill>
          <a:blip r:embed="rId3"/>
          <a:stretch>
            <a:fillRect/>
          </a:stretch>
        </p:blipFill>
        <p:spPr>
          <a:xfrm rot="5400000">
            <a:off x="648388" y="3783731"/>
            <a:ext cx="2837874" cy="2128406"/>
          </a:xfrm>
          <a:prstGeom prst="rect">
            <a:avLst/>
          </a:prstGeom>
        </p:spPr>
      </p:pic>
      <p:pic>
        <p:nvPicPr>
          <p:cNvPr id="13" name="Picture 12">
            <a:extLst>
              <a:ext uri="{FF2B5EF4-FFF2-40B4-BE49-F238E27FC236}">
                <a16:creationId xmlns:a16="http://schemas.microsoft.com/office/drawing/2014/main" id="{D44706BE-4DCB-18FE-0E13-F607D16DD933}"/>
              </a:ext>
            </a:extLst>
          </p:cNvPr>
          <p:cNvPicPr>
            <a:picLocks noChangeAspect="1"/>
          </p:cNvPicPr>
          <p:nvPr/>
        </p:nvPicPr>
        <p:blipFill>
          <a:blip r:embed="rId4"/>
          <a:stretch>
            <a:fillRect/>
          </a:stretch>
        </p:blipFill>
        <p:spPr>
          <a:xfrm rot="5400000">
            <a:off x="5212972" y="3783732"/>
            <a:ext cx="2837875" cy="2128406"/>
          </a:xfrm>
          <a:prstGeom prst="rect">
            <a:avLst/>
          </a:prstGeom>
        </p:spPr>
      </p:pic>
      <p:pic>
        <p:nvPicPr>
          <p:cNvPr id="15" name="Picture 14" descr="A picture containing text, building, building material, brick&#10;&#10;Description automatically generated">
            <a:extLst>
              <a:ext uri="{FF2B5EF4-FFF2-40B4-BE49-F238E27FC236}">
                <a16:creationId xmlns:a16="http://schemas.microsoft.com/office/drawing/2014/main" id="{2B6F5D13-E205-4FB6-B03E-867CF7352A15}"/>
              </a:ext>
            </a:extLst>
          </p:cNvPr>
          <p:cNvPicPr>
            <a:picLocks noChangeAspect="1"/>
          </p:cNvPicPr>
          <p:nvPr/>
        </p:nvPicPr>
        <p:blipFill>
          <a:blip r:embed="rId5"/>
          <a:stretch>
            <a:fillRect/>
          </a:stretch>
        </p:blipFill>
        <p:spPr>
          <a:xfrm rot="5400000">
            <a:off x="7495265" y="3783731"/>
            <a:ext cx="2837875" cy="2128407"/>
          </a:xfrm>
          <a:prstGeom prst="rect">
            <a:avLst/>
          </a:prstGeom>
        </p:spPr>
      </p:pic>
    </p:spTree>
    <p:extLst>
      <p:ext uri="{BB962C8B-B14F-4D97-AF65-F5344CB8AC3E}">
        <p14:creationId xmlns:p14="http://schemas.microsoft.com/office/powerpoint/2010/main" val="1203433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E2758D-951D-C6DB-6251-7570E8A731E1}"/>
              </a:ext>
            </a:extLst>
          </p:cNvPr>
          <p:cNvSpPr/>
          <p:nvPr/>
        </p:nvSpPr>
        <p:spPr>
          <a:xfrm>
            <a:off x="10935730" y="1470454"/>
            <a:ext cx="508034" cy="4819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5E82B5B2-D38D-3089-882C-A22A2D3CDD3B}"/>
              </a:ext>
            </a:extLst>
          </p:cNvPr>
          <p:cNvSpPr>
            <a:spLocks noGrp="1"/>
          </p:cNvSpPr>
          <p:nvPr>
            <p:ph type="title"/>
          </p:nvPr>
        </p:nvSpPr>
        <p:spPr>
          <a:xfrm>
            <a:off x="1140541" y="284206"/>
            <a:ext cx="10058400" cy="662322"/>
          </a:xfrm>
        </p:spPr>
        <p:txBody>
          <a:bodyPr>
            <a:normAutofit/>
          </a:bodyPr>
          <a:lstStyle/>
          <a:p>
            <a:r>
              <a:rPr lang="en-US" sz="3000" dirty="0">
                <a:solidFill>
                  <a:schemeClr val="tx1"/>
                </a:solidFill>
                <a:latin typeface="Georgia" panose="02040502050405020303" pitchFamily="18" charset="0"/>
              </a:rPr>
              <a:t>The manuscripts of </a:t>
            </a:r>
            <a:r>
              <a:rPr lang="en-US" sz="3000" i="1" dirty="0">
                <a:solidFill>
                  <a:schemeClr val="tx1"/>
                </a:solidFill>
                <a:latin typeface="Georgia" panose="02040502050405020303" pitchFamily="18" charset="0"/>
              </a:rPr>
              <a:t>De vetula</a:t>
            </a:r>
            <a:r>
              <a:rPr lang="en-US" sz="3000" dirty="0">
                <a:solidFill>
                  <a:schemeClr val="tx1"/>
                </a:solidFill>
                <a:latin typeface="Georgia" panose="02040502050405020303" pitchFamily="18" charset="0"/>
              </a:rPr>
              <a:t> (a selection)</a:t>
            </a:r>
            <a:endParaRPr lang="en-GB" sz="3000" dirty="0">
              <a:solidFill>
                <a:schemeClr val="tx1"/>
              </a:solidFill>
            </a:endParaRPr>
          </a:p>
        </p:txBody>
      </p:sp>
      <p:graphicFrame>
        <p:nvGraphicFramePr>
          <p:cNvPr id="4" name="Table 4">
            <a:extLst>
              <a:ext uri="{FF2B5EF4-FFF2-40B4-BE49-F238E27FC236}">
                <a16:creationId xmlns:a16="http://schemas.microsoft.com/office/drawing/2014/main" id="{98E3BF46-A962-97D7-4F21-415A814C75EC}"/>
              </a:ext>
            </a:extLst>
          </p:cNvPr>
          <p:cNvGraphicFramePr>
            <a:graphicFrameLocks noGrp="1"/>
          </p:cNvGraphicFramePr>
          <p:nvPr>
            <p:extLst>
              <p:ext uri="{D42A27DB-BD31-4B8C-83A1-F6EECF244321}">
                <p14:modId xmlns:p14="http://schemas.microsoft.com/office/powerpoint/2010/main" val="4260208153"/>
              </p:ext>
            </p:extLst>
          </p:nvPr>
        </p:nvGraphicFramePr>
        <p:xfrm>
          <a:off x="1140541" y="1101570"/>
          <a:ext cx="9910917" cy="4079240"/>
        </p:xfrm>
        <a:graphic>
          <a:graphicData uri="http://schemas.openxmlformats.org/drawingml/2006/table">
            <a:tbl>
              <a:tblPr firstRow="1" bandRow="1">
                <a:tableStyleId>{5C22544A-7EE6-4342-B048-85BDC9FD1C3A}</a:tableStyleId>
              </a:tblPr>
              <a:tblGrid>
                <a:gridCol w="4728333">
                  <a:extLst>
                    <a:ext uri="{9D8B030D-6E8A-4147-A177-3AD203B41FA5}">
                      <a16:colId xmlns:a16="http://schemas.microsoft.com/office/drawing/2014/main" val="1748071188"/>
                    </a:ext>
                  </a:extLst>
                </a:gridCol>
                <a:gridCol w="2861187">
                  <a:extLst>
                    <a:ext uri="{9D8B030D-6E8A-4147-A177-3AD203B41FA5}">
                      <a16:colId xmlns:a16="http://schemas.microsoft.com/office/drawing/2014/main" val="1370686267"/>
                    </a:ext>
                  </a:extLst>
                </a:gridCol>
                <a:gridCol w="2321397">
                  <a:extLst>
                    <a:ext uri="{9D8B030D-6E8A-4147-A177-3AD203B41FA5}">
                      <a16:colId xmlns:a16="http://schemas.microsoft.com/office/drawing/2014/main" val="2363753410"/>
                    </a:ext>
                  </a:extLst>
                </a:gridCol>
              </a:tblGrid>
              <a:tr h="370840">
                <a:tc>
                  <a:txBody>
                    <a:bodyPr/>
                    <a:lstStyle/>
                    <a:p>
                      <a:pPr algn="ctr"/>
                      <a:r>
                        <a:rPr lang="en-US" dirty="0" err="1">
                          <a:latin typeface="Georgia" panose="02040502050405020303" pitchFamily="18" charset="0"/>
                        </a:rPr>
                        <a:t>Shelfmark</a:t>
                      </a:r>
                      <a:endParaRPr lang="en-GB" dirty="0">
                        <a:latin typeface="Georgia" panose="02040502050405020303" pitchFamily="18" charset="0"/>
                      </a:endParaRPr>
                    </a:p>
                  </a:txBody>
                  <a:tcPr/>
                </a:tc>
                <a:tc>
                  <a:txBody>
                    <a:bodyPr/>
                    <a:lstStyle/>
                    <a:p>
                      <a:pPr algn="ctr"/>
                      <a:r>
                        <a:rPr lang="en-US" dirty="0">
                          <a:latin typeface="Georgia" panose="02040502050405020303" pitchFamily="18" charset="0"/>
                        </a:rPr>
                        <a:t>Date</a:t>
                      </a:r>
                      <a:endParaRPr lang="en-GB" dirty="0">
                        <a:latin typeface="Georgia" panose="02040502050405020303" pitchFamily="18" charset="0"/>
                      </a:endParaRPr>
                    </a:p>
                  </a:txBody>
                  <a:tcPr/>
                </a:tc>
                <a:tc>
                  <a:txBody>
                    <a:bodyPr/>
                    <a:lstStyle/>
                    <a:p>
                      <a:pPr algn="ctr"/>
                      <a:r>
                        <a:rPr lang="en-US" dirty="0">
                          <a:latin typeface="Georgia" panose="02040502050405020303" pitchFamily="18" charset="0"/>
                        </a:rPr>
                        <a:t>Containing</a:t>
                      </a:r>
                      <a:endParaRPr lang="en-GB" dirty="0">
                        <a:latin typeface="Georgia" panose="02040502050405020303" pitchFamily="18" charset="0"/>
                      </a:endParaRPr>
                    </a:p>
                  </a:txBody>
                  <a:tcPr/>
                </a:tc>
                <a:extLst>
                  <a:ext uri="{0D108BD9-81ED-4DB2-BD59-A6C34878D82A}">
                    <a16:rowId xmlns:a16="http://schemas.microsoft.com/office/drawing/2014/main" val="1283712714"/>
                  </a:ext>
                </a:extLst>
              </a:tr>
              <a:tr h="370840">
                <a:tc>
                  <a:txBody>
                    <a:bodyPr/>
                    <a:lstStyle/>
                    <a:p>
                      <a:r>
                        <a:rPr lang="en-US" dirty="0">
                          <a:latin typeface="Georgia" panose="02040502050405020303" pitchFamily="18" charset="0"/>
                        </a:rPr>
                        <a:t>Paris, </a:t>
                      </a:r>
                      <a:r>
                        <a:rPr lang="en-US" dirty="0" err="1">
                          <a:latin typeface="Georgia" panose="02040502050405020303" pitchFamily="18" charset="0"/>
                        </a:rPr>
                        <a:t>BNF</a:t>
                      </a:r>
                      <a:r>
                        <a:rPr lang="en-US" dirty="0">
                          <a:latin typeface="Georgia" panose="02040502050405020303" pitchFamily="18" charset="0"/>
                        </a:rPr>
                        <a:t> lat. 16252</a:t>
                      </a:r>
                      <a:endParaRPr lang="en-GB" dirty="0">
                        <a:latin typeface="Georgia" panose="02040502050405020303" pitchFamily="18" charset="0"/>
                      </a:endParaRPr>
                    </a:p>
                  </a:txBody>
                  <a:tcPr/>
                </a:tc>
                <a:tc>
                  <a:txBody>
                    <a:bodyPr/>
                    <a:lstStyle/>
                    <a:p>
                      <a:r>
                        <a:rPr lang="en-US" dirty="0">
                          <a:latin typeface="Georgia" panose="02040502050405020303" pitchFamily="18" charset="0"/>
                        </a:rPr>
                        <a:t>13</a:t>
                      </a:r>
                      <a:r>
                        <a:rPr lang="en-US" baseline="30000" dirty="0">
                          <a:latin typeface="Georgia" panose="02040502050405020303" pitchFamily="18" charset="0"/>
                        </a:rPr>
                        <a:t>th</a:t>
                      </a:r>
                      <a:r>
                        <a:rPr lang="en-US" dirty="0">
                          <a:latin typeface="Georgia" panose="02040502050405020303" pitchFamily="18" charset="0"/>
                        </a:rPr>
                        <a:t> c (end)</a:t>
                      </a:r>
                      <a:endParaRPr lang="en-GB" dirty="0">
                        <a:latin typeface="Georgia" panose="02040502050405020303" pitchFamily="18" charset="0"/>
                      </a:endParaRPr>
                    </a:p>
                  </a:txBody>
                  <a:tcPr/>
                </a:tc>
                <a:tc>
                  <a:txBody>
                    <a:bodyPr/>
                    <a:lstStyle/>
                    <a:p>
                      <a:r>
                        <a:rPr lang="en-US" dirty="0">
                          <a:latin typeface="Georgia" panose="02040502050405020303" pitchFamily="18" charset="0"/>
                        </a:rPr>
                        <a:t>Entire text</a:t>
                      </a:r>
                      <a:endParaRPr lang="en-GB" dirty="0">
                        <a:latin typeface="Georgia" panose="02040502050405020303" pitchFamily="18" charset="0"/>
                      </a:endParaRPr>
                    </a:p>
                  </a:txBody>
                  <a:tcPr/>
                </a:tc>
                <a:extLst>
                  <a:ext uri="{0D108BD9-81ED-4DB2-BD59-A6C34878D82A}">
                    <a16:rowId xmlns:a16="http://schemas.microsoft.com/office/drawing/2014/main" val="3202450522"/>
                  </a:ext>
                </a:extLst>
              </a:tr>
              <a:tr h="370840">
                <a:tc>
                  <a:txBody>
                    <a:bodyPr/>
                    <a:lstStyle/>
                    <a:p>
                      <a:r>
                        <a:rPr lang="en-US" dirty="0">
                          <a:latin typeface="Georgia" panose="02040502050405020303" pitchFamily="18" charset="0"/>
                        </a:rPr>
                        <a:t>London Congregational Library I. f. 33</a:t>
                      </a:r>
                      <a:endParaRPr lang="en-GB" dirty="0">
                        <a:latin typeface="Georgia" panose="02040502050405020303" pitchFamily="18" charset="0"/>
                      </a:endParaRPr>
                    </a:p>
                  </a:txBody>
                  <a:tcPr/>
                </a:tc>
                <a:tc>
                  <a:txBody>
                    <a:bodyPr/>
                    <a:lstStyle/>
                    <a:p>
                      <a:r>
                        <a:rPr lang="en-US" dirty="0">
                          <a:latin typeface="Georgia" panose="02040502050405020303" pitchFamily="18" charset="0"/>
                        </a:rPr>
                        <a:t>13</a:t>
                      </a:r>
                      <a:r>
                        <a:rPr lang="en-US" baseline="30000" dirty="0">
                          <a:latin typeface="Georgia" panose="02040502050405020303" pitchFamily="18" charset="0"/>
                        </a:rPr>
                        <a:t>th</a:t>
                      </a:r>
                      <a:r>
                        <a:rPr lang="en-US" dirty="0">
                          <a:latin typeface="Georgia" panose="02040502050405020303" pitchFamily="18" charset="0"/>
                        </a:rPr>
                        <a:t> c (end, c. 1294)</a:t>
                      </a:r>
                      <a:endParaRPr lang="en-GB" dirty="0">
                        <a:latin typeface="Georgia" panose="02040502050405020303" pitchFamily="18" charset="0"/>
                      </a:endParaRPr>
                    </a:p>
                  </a:txBody>
                  <a:tcPr/>
                </a:tc>
                <a:tc>
                  <a:txBody>
                    <a:bodyPr/>
                    <a:lstStyle/>
                    <a:p>
                      <a:r>
                        <a:rPr lang="en-US" dirty="0">
                          <a:latin typeface="Georgia" panose="02040502050405020303" pitchFamily="18" charset="0"/>
                        </a:rPr>
                        <a:t>Book III only</a:t>
                      </a:r>
                      <a:endParaRPr lang="en-GB" dirty="0">
                        <a:latin typeface="Georgia" panose="02040502050405020303" pitchFamily="18" charset="0"/>
                      </a:endParaRPr>
                    </a:p>
                  </a:txBody>
                  <a:tcPr/>
                </a:tc>
                <a:extLst>
                  <a:ext uri="{0D108BD9-81ED-4DB2-BD59-A6C34878D82A}">
                    <a16:rowId xmlns:a16="http://schemas.microsoft.com/office/drawing/2014/main" val="1789325790"/>
                  </a:ext>
                </a:extLst>
              </a:tr>
              <a:tr h="370840">
                <a:tc>
                  <a:txBody>
                    <a:bodyPr/>
                    <a:lstStyle/>
                    <a:p>
                      <a:r>
                        <a:rPr lang="en-US" dirty="0">
                          <a:latin typeface="Georgia" panose="02040502050405020303" pitchFamily="18" charset="0"/>
                        </a:rPr>
                        <a:t>London, BL Arundel 384</a:t>
                      </a:r>
                      <a:endParaRPr lang="en-GB" dirty="0">
                        <a:latin typeface="Georgia" panose="02040502050405020303" pitchFamily="18" charset="0"/>
                      </a:endParaRPr>
                    </a:p>
                  </a:txBody>
                  <a:tcPr/>
                </a:tc>
                <a:tc>
                  <a:txBody>
                    <a:bodyPr/>
                    <a:lstStyle/>
                    <a:p>
                      <a:r>
                        <a:rPr lang="en-US" dirty="0">
                          <a:latin typeface="Georgia" panose="02040502050405020303" pitchFamily="18" charset="0"/>
                        </a:rPr>
                        <a:t>14</a:t>
                      </a:r>
                      <a:r>
                        <a:rPr lang="en-US" baseline="30000" dirty="0">
                          <a:latin typeface="Georgia" panose="02040502050405020303" pitchFamily="18" charset="0"/>
                        </a:rPr>
                        <a:t>th</a:t>
                      </a:r>
                      <a:r>
                        <a:rPr lang="en-US" dirty="0">
                          <a:latin typeface="Georgia" panose="02040502050405020303" pitchFamily="18" charset="0"/>
                        </a:rPr>
                        <a:t> c</a:t>
                      </a:r>
                      <a:endParaRPr lang="en-GB" dirty="0">
                        <a:latin typeface="Georgia" panose="02040502050405020303" pitchFamily="18" charset="0"/>
                      </a:endParaRPr>
                    </a:p>
                  </a:txBody>
                  <a:tcPr/>
                </a:tc>
                <a:tc>
                  <a:txBody>
                    <a:bodyPr/>
                    <a:lstStyle/>
                    <a:p>
                      <a:r>
                        <a:rPr lang="en-US" dirty="0">
                          <a:latin typeface="Georgia" panose="02040502050405020303" pitchFamily="18" charset="0"/>
                        </a:rPr>
                        <a:t>Book III only</a:t>
                      </a:r>
                      <a:endParaRPr lang="en-GB" dirty="0">
                        <a:latin typeface="Georgia" panose="02040502050405020303" pitchFamily="18" charset="0"/>
                      </a:endParaRPr>
                    </a:p>
                  </a:txBody>
                  <a:tcPr/>
                </a:tc>
                <a:extLst>
                  <a:ext uri="{0D108BD9-81ED-4DB2-BD59-A6C34878D82A}">
                    <a16:rowId xmlns:a16="http://schemas.microsoft.com/office/drawing/2014/main" val="443281337"/>
                  </a:ext>
                </a:extLst>
              </a:tr>
              <a:tr h="370840">
                <a:tc>
                  <a:txBody>
                    <a:bodyPr/>
                    <a:lstStyle/>
                    <a:p>
                      <a:r>
                        <a:rPr lang="en-US" dirty="0">
                          <a:latin typeface="Georgia" panose="02040502050405020303" pitchFamily="18" charset="0"/>
                        </a:rPr>
                        <a:t>Paris, </a:t>
                      </a:r>
                      <a:r>
                        <a:rPr lang="en-US" dirty="0" err="1">
                          <a:latin typeface="Georgia" panose="02040502050405020303" pitchFamily="18" charset="0"/>
                        </a:rPr>
                        <a:t>BNF</a:t>
                      </a:r>
                      <a:r>
                        <a:rPr lang="en-US" dirty="0">
                          <a:latin typeface="Georgia" panose="02040502050405020303" pitchFamily="18" charset="0"/>
                        </a:rPr>
                        <a:t> lats 8256 + 14805</a:t>
                      </a:r>
                      <a:endParaRPr lang="en-GB" dirty="0">
                        <a:latin typeface="Georgia" panose="02040502050405020303" pitchFamily="18" charset="0"/>
                      </a:endParaRPr>
                    </a:p>
                  </a:txBody>
                  <a:tcPr/>
                </a:tc>
                <a:tc>
                  <a:txBody>
                    <a:bodyPr/>
                    <a:lstStyle/>
                    <a:p>
                      <a:r>
                        <a:rPr lang="en-US" dirty="0">
                          <a:latin typeface="Georgia" panose="02040502050405020303" pitchFamily="18" charset="0"/>
                        </a:rPr>
                        <a:t>14</a:t>
                      </a:r>
                      <a:r>
                        <a:rPr lang="en-US" baseline="30000" dirty="0">
                          <a:latin typeface="Georgia" panose="02040502050405020303" pitchFamily="18" charset="0"/>
                        </a:rPr>
                        <a:t>th</a:t>
                      </a:r>
                      <a:r>
                        <a:rPr lang="en-US" dirty="0">
                          <a:latin typeface="Georgia" panose="02040502050405020303" pitchFamily="18" charset="0"/>
                        </a:rPr>
                        <a:t> c</a:t>
                      </a:r>
                      <a:endParaRPr lang="en-GB" dirty="0">
                        <a:latin typeface="Georgia" panose="02040502050405020303" pitchFamily="18" charset="0"/>
                      </a:endParaRPr>
                    </a:p>
                  </a:txBody>
                  <a:tcPr/>
                </a:tc>
                <a:tc>
                  <a:txBody>
                    <a:bodyPr/>
                    <a:lstStyle/>
                    <a:p>
                      <a:r>
                        <a:rPr lang="en-US" dirty="0">
                          <a:latin typeface="Georgia" panose="02040502050405020303" pitchFamily="18" charset="0"/>
                        </a:rPr>
                        <a:t>Entire text</a:t>
                      </a:r>
                      <a:endParaRPr lang="en-GB" dirty="0">
                        <a:latin typeface="Georgia" panose="02040502050405020303" pitchFamily="18" charset="0"/>
                      </a:endParaRPr>
                    </a:p>
                  </a:txBody>
                  <a:tcPr/>
                </a:tc>
                <a:extLst>
                  <a:ext uri="{0D108BD9-81ED-4DB2-BD59-A6C34878D82A}">
                    <a16:rowId xmlns:a16="http://schemas.microsoft.com/office/drawing/2014/main" val="982736271"/>
                  </a:ext>
                </a:extLst>
              </a:tr>
              <a:tr h="370840">
                <a:tc>
                  <a:txBody>
                    <a:bodyPr/>
                    <a:lstStyle/>
                    <a:p>
                      <a:r>
                        <a:rPr lang="en-US" dirty="0">
                          <a:latin typeface="Georgia" panose="02040502050405020303" pitchFamily="18" charset="0"/>
                        </a:rPr>
                        <a:t>London, BL Additional 22014</a:t>
                      </a:r>
                      <a:endParaRPr lang="en-GB" dirty="0">
                        <a:latin typeface="Georgia" panose="02040502050405020303" pitchFamily="18" charset="0"/>
                      </a:endParaRPr>
                    </a:p>
                  </a:txBody>
                  <a:tcPr/>
                </a:tc>
                <a:tc>
                  <a:txBody>
                    <a:bodyPr/>
                    <a:lstStyle/>
                    <a:p>
                      <a:r>
                        <a:rPr lang="en-US" dirty="0">
                          <a:latin typeface="Georgia" panose="02040502050405020303" pitchFamily="18" charset="0"/>
                        </a:rPr>
                        <a:t>14</a:t>
                      </a:r>
                      <a:r>
                        <a:rPr lang="en-US" baseline="30000" dirty="0">
                          <a:latin typeface="Georgia" panose="02040502050405020303" pitchFamily="18" charset="0"/>
                        </a:rPr>
                        <a:t>th</a:t>
                      </a:r>
                      <a:r>
                        <a:rPr lang="en-US" dirty="0">
                          <a:latin typeface="Georgia" panose="02040502050405020303" pitchFamily="18" charset="0"/>
                        </a:rPr>
                        <a:t> c</a:t>
                      </a:r>
                      <a:endParaRPr lang="en-GB" dirty="0">
                        <a:latin typeface="Georgia" panose="02040502050405020303" pitchFamily="18" charset="0"/>
                      </a:endParaRPr>
                    </a:p>
                  </a:txBody>
                  <a:tcPr/>
                </a:tc>
                <a:tc>
                  <a:txBody>
                    <a:bodyPr/>
                    <a:lstStyle/>
                    <a:p>
                      <a:r>
                        <a:rPr lang="en-US" dirty="0">
                          <a:latin typeface="Georgia" panose="02040502050405020303" pitchFamily="18" charset="0"/>
                        </a:rPr>
                        <a:t>Entire text</a:t>
                      </a:r>
                      <a:endParaRPr lang="en-GB" dirty="0">
                        <a:latin typeface="Georgia" panose="02040502050405020303" pitchFamily="18" charset="0"/>
                      </a:endParaRPr>
                    </a:p>
                  </a:txBody>
                  <a:tcPr/>
                </a:tc>
                <a:extLst>
                  <a:ext uri="{0D108BD9-81ED-4DB2-BD59-A6C34878D82A}">
                    <a16:rowId xmlns:a16="http://schemas.microsoft.com/office/drawing/2014/main" val="3567432581"/>
                  </a:ext>
                </a:extLst>
              </a:tr>
              <a:tr h="370840">
                <a:tc>
                  <a:txBody>
                    <a:bodyPr/>
                    <a:lstStyle/>
                    <a:p>
                      <a:r>
                        <a:rPr lang="en-US" dirty="0">
                          <a:latin typeface="Georgia" panose="02040502050405020303" pitchFamily="18" charset="0"/>
                        </a:rPr>
                        <a:t>London, BL Harley 5263</a:t>
                      </a:r>
                      <a:endParaRPr lang="en-GB" dirty="0">
                        <a:latin typeface="Georgia" panose="02040502050405020303" pitchFamily="18" charset="0"/>
                      </a:endParaRPr>
                    </a:p>
                  </a:txBody>
                  <a:tcPr/>
                </a:tc>
                <a:tc>
                  <a:txBody>
                    <a:bodyPr/>
                    <a:lstStyle/>
                    <a:p>
                      <a:r>
                        <a:rPr lang="en-US" dirty="0">
                          <a:latin typeface="Georgia" panose="02040502050405020303" pitchFamily="18" charset="0"/>
                        </a:rPr>
                        <a:t>15</a:t>
                      </a:r>
                      <a:r>
                        <a:rPr lang="en-US" baseline="30000" dirty="0">
                          <a:latin typeface="Georgia" panose="02040502050405020303" pitchFamily="18" charset="0"/>
                        </a:rPr>
                        <a:t>th</a:t>
                      </a:r>
                      <a:r>
                        <a:rPr lang="en-US" dirty="0">
                          <a:latin typeface="Georgia" panose="02040502050405020303" pitchFamily="18" charset="0"/>
                        </a:rPr>
                        <a:t> c (beginning, c. 1400)</a:t>
                      </a:r>
                      <a:endParaRPr lang="en-GB" dirty="0">
                        <a:latin typeface="Georgia" panose="02040502050405020303" pitchFamily="18" charset="0"/>
                      </a:endParaRPr>
                    </a:p>
                  </a:txBody>
                  <a:tcPr/>
                </a:tc>
                <a:tc>
                  <a:txBody>
                    <a:bodyPr/>
                    <a:lstStyle/>
                    <a:p>
                      <a:r>
                        <a:rPr lang="en-US" dirty="0">
                          <a:latin typeface="Georgia" panose="02040502050405020303" pitchFamily="18" charset="0"/>
                        </a:rPr>
                        <a:t>Entire text</a:t>
                      </a:r>
                      <a:endParaRPr lang="en-GB" dirty="0">
                        <a:latin typeface="Georgia" panose="02040502050405020303" pitchFamily="18" charset="0"/>
                      </a:endParaRPr>
                    </a:p>
                  </a:txBody>
                  <a:tcPr/>
                </a:tc>
                <a:extLst>
                  <a:ext uri="{0D108BD9-81ED-4DB2-BD59-A6C34878D82A}">
                    <a16:rowId xmlns:a16="http://schemas.microsoft.com/office/drawing/2014/main" val="4291887728"/>
                  </a:ext>
                </a:extLst>
              </a:tr>
              <a:tr h="370840">
                <a:tc>
                  <a:txBody>
                    <a:bodyPr/>
                    <a:lstStyle/>
                    <a:p>
                      <a:r>
                        <a:rPr lang="en-US" dirty="0">
                          <a:latin typeface="Georgia" panose="02040502050405020303" pitchFamily="18" charset="0"/>
                        </a:rPr>
                        <a:t>London, BL Harley 2745</a:t>
                      </a:r>
                      <a:endParaRPr lang="en-GB" dirty="0">
                        <a:latin typeface="Georgia" panose="02040502050405020303" pitchFamily="18" charset="0"/>
                      </a:endParaRPr>
                    </a:p>
                  </a:txBody>
                  <a:tcPr/>
                </a:tc>
                <a:tc>
                  <a:txBody>
                    <a:bodyPr/>
                    <a:lstStyle/>
                    <a:p>
                      <a:r>
                        <a:rPr lang="en-US" dirty="0">
                          <a:latin typeface="Georgia" panose="02040502050405020303" pitchFamily="18" charset="0"/>
                        </a:rPr>
                        <a:t>15</a:t>
                      </a:r>
                      <a:r>
                        <a:rPr lang="en-US" baseline="30000" dirty="0">
                          <a:latin typeface="Georgia" panose="02040502050405020303" pitchFamily="18" charset="0"/>
                        </a:rPr>
                        <a:t>th</a:t>
                      </a:r>
                      <a:r>
                        <a:rPr lang="en-US" dirty="0">
                          <a:latin typeface="Georgia" panose="02040502050405020303" pitchFamily="18" charset="0"/>
                        </a:rPr>
                        <a:t> c</a:t>
                      </a:r>
                      <a:endParaRPr lang="en-GB" dirty="0">
                        <a:latin typeface="Georgia" panose="02040502050405020303" pitchFamily="18" charset="0"/>
                      </a:endParaRPr>
                    </a:p>
                  </a:txBody>
                  <a:tcPr/>
                </a:tc>
                <a:tc>
                  <a:txBody>
                    <a:bodyPr/>
                    <a:lstStyle/>
                    <a:p>
                      <a:r>
                        <a:rPr lang="en-US" dirty="0">
                          <a:latin typeface="Georgia" panose="02040502050405020303" pitchFamily="18" charset="0"/>
                        </a:rPr>
                        <a:t>Entire text</a:t>
                      </a:r>
                      <a:endParaRPr lang="en-GB" dirty="0">
                        <a:latin typeface="Georgia" panose="02040502050405020303" pitchFamily="18" charset="0"/>
                      </a:endParaRPr>
                    </a:p>
                  </a:txBody>
                  <a:tcPr/>
                </a:tc>
                <a:extLst>
                  <a:ext uri="{0D108BD9-81ED-4DB2-BD59-A6C34878D82A}">
                    <a16:rowId xmlns:a16="http://schemas.microsoft.com/office/drawing/2014/main" val="280313087"/>
                  </a:ext>
                </a:extLst>
              </a:tr>
              <a:tr h="370840">
                <a:tc>
                  <a:txBody>
                    <a:bodyPr/>
                    <a:lstStyle/>
                    <a:p>
                      <a:r>
                        <a:rPr lang="en-US" dirty="0">
                          <a:latin typeface="Georgia" panose="02040502050405020303" pitchFamily="18" charset="0"/>
                        </a:rPr>
                        <a:t>Cambridge, Jesus 70 (</a:t>
                      </a:r>
                      <a:r>
                        <a:rPr lang="en-US" dirty="0" err="1">
                          <a:latin typeface="Georgia" panose="02040502050405020303" pitchFamily="18" charset="0"/>
                        </a:rPr>
                        <a:t>Q.G.22</a:t>
                      </a:r>
                      <a:r>
                        <a:rPr lang="en-US" dirty="0">
                          <a:latin typeface="Georgia" panose="02040502050405020303" pitchFamily="18" charset="0"/>
                        </a:rPr>
                        <a:t>)</a:t>
                      </a:r>
                      <a:endParaRPr lang="en-GB" dirty="0">
                        <a:latin typeface="Georgia" panose="02040502050405020303" pitchFamily="18" charset="0"/>
                      </a:endParaRPr>
                    </a:p>
                  </a:txBody>
                  <a:tcPr/>
                </a:tc>
                <a:tc>
                  <a:txBody>
                    <a:bodyPr/>
                    <a:lstStyle/>
                    <a:p>
                      <a:r>
                        <a:rPr lang="en-US" dirty="0">
                          <a:latin typeface="Georgia" panose="02040502050405020303" pitchFamily="18" charset="0"/>
                        </a:rPr>
                        <a:t>15</a:t>
                      </a:r>
                      <a:r>
                        <a:rPr lang="en-US" baseline="30000" dirty="0">
                          <a:latin typeface="Georgia" panose="02040502050405020303" pitchFamily="18" charset="0"/>
                        </a:rPr>
                        <a:t>th</a:t>
                      </a:r>
                      <a:r>
                        <a:rPr lang="en-US" dirty="0">
                          <a:latin typeface="Georgia" panose="02040502050405020303" pitchFamily="18" charset="0"/>
                        </a:rPr>
                        <a:t> c</a:t>
                      </a:r>
                      <a:endParaRPr lang="en-GB" dirty="0">
                        <a:latin typeface="Georgia" panose="02040502050405020303"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Georgia" panose="02040502050405020303" pitchFamily="18" charset="0"/>
                        </a:rPr>
                        <a:t>Book III only</a:t>
                      </a:r>
                      <a:endParaRPr lang="en-GB" dirty="0">
                        <a:latin typeface="Georgia" panose="02040502050405020303" pitchFamily="18" charset="0"/>
                      </a:endParaRPr>
                    </a:p>
                  </a:txBody>
                  <a:tcPr/>
                </a:tc>
                <a:extLst>
                  <a:ext uri="{0D108BD9-81ED-4DB2-BD59-A6C34878D82A}">
                    <a16:rowId xmlns:a16="http://schemas.microsoft.com/office/drawing/2014/main" val="780722265"/>
                  </a:ext>
                </a:extLst>
              </a:tr>
              <a:tr h="370840">
                <a:tc>
                  <a:txBody>
                    <a:bodyPr/>
                    <a:lstStyle/>
                    <a:p>
                      <a:r>
                        <a:rPr lang="en-US" dirty="0">
                          <a:latin typeface="Georgia" panose="02040502050405020303" pitchFamily="18" charset="0"/>
                        </a:rPr>
                        <a:t>Cambridge, Sidney Sussex 56</a:t>
                      </a:r>
                      <a:endParaRPr lang="en-GB" dirty="0">
                        <a:latin typeface="Georgia" panose="02040502050405020303" pitchFamily="18" charset="0"/>
                      </a:endParaRPr>
                    </a:p>
                  </a:txBody>
                  <a:tcPr/>
                </a:tc>
                <a:tc>
                  <a:txBody>
                    <a:bodyPr/>
                    <a:lstStyle/>
                    <a:p>
                      <a:r>
                        <a:rPr lang="en-US" dirty="0">
                          <a:latin typeface="Georgia" panose="02040502050405020303" pitchFamily="18" charset="0"/>
                        </a:rPr>
                        <a:t>15</a:t>
                      </a:r>
                      <a:r>
                        <a:rPr lang="en-US" baseline="30000" dirty="0">
                          <a:latin typeface="Georgia" panose="02040502050405020303" pitchFamily="18" charset="0"/>
                        </a:rPr>
                        <a:t>th</a:t>
                      </a:r>
                      <a:r>
                        <a:rPr lang="en-US" dirty="0">
                          <a:latin typeface="Georgia" panose="02040502050405020303" pitchFamily="18" charset="0"/>
                        </a:rPr>
                        <a:t> c</a:t>
                      </a:r>
                      <a:endParaRPr lang="en-GB" dirty="0">
                        <a:latin typeface="Georgia" panose="02040502050405020303"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Georgia" panose="02040502050405020303" pitchFamily="18" charset="0"/>
                        </a:rPr>
                        <a:t>Book III only</a:t>
                      </a:r>
                      <a:endParaRPr lang="en-GB" dirty="0">
                        <a:latin typeface="Georgia" panose="02040502050405020303" pitchFamily="18" charset="0"/>
                      </a:endParaRPr>
                    </a:p>
                  </a:txBody>
                  <a:tcPr/>
                </a:tc>
                <a:extLst>
                  <a:ext uri="{0D108BD9-81ED-4DB2-BD59-A6C34878D82A}">
                    <a16:rowId xmlns:a16="http://schemas.microsoft.com/office/drawing/2014/main" val="1704120823"/>
                  </a:ext>
                </a:extLst>
              </a:tr>
              <a:tr h="370840">
                <a:tc>
                  <a:txBody>
                    <a:bodyPr/>
                    <a:lstStyle/>
                    <a:p>
                      <a:r>
                        <a:rPr lang="en-US" dirty="0">
                          <a:latin typeface="Georgia" panose="02040502050405020303" pitchFamily="18" charset="0"/>
                        </a:rPr>
                        <a:t>Cambridge, Trinity 0.8.24</a:t>
                      </a:r>
                      <a:endParaRPr lang="en-GB" dirty="0">
                        <a:latin typeface="Georgia" panose="02040502050405020303" pitchFamily="18" charset="0"/>
                      </a:endParaRPr>
                    </a:p>
                  </a:txBody>
                  <a:tcPr/>
                </a:tc>
                <a:tc>
                  <a:txBody>
                    <a:bodyPr/>
                    <a:lstStyle/>
                    <a:p>
                      <a:r>
                        <a:rPr lang="en-US" dirty="0">
                          <a:latin typeface="Georgia" panose="02040502050405020303" pitchFamily="18" charset="0"/>
                        </a:rPr>
                        <a:t>15</a:t>
                      </a:r>
                      <a:r>
                        <a:rPr lang="en-US" baseline="30000" dirty="0">
                          <a:latin typeface="Georgia" panose="02040502050405020303" pitchFamily="18" charset="0"/>
                        </a:rPr>
                        <a:t>th</a:t>
                      </a:r>
                      <a:r>
                        <a:rPr lang="en-US" dirty="0">
                          <a:latin typeface="Georgia" panose="02040502050405020303" pitchFamily="18" charset="0"/>
                        </a:rPr>
                        <a:t>/16</a:t>
                      </a:r>
                      <a:r>
                        <a:rPr lang="en-US" baseline="30000" dirty="0">
                          <a:latin typeface="Georgia" panose="02040502050405020303" pitchFamily="18" charset="0"/>
                        </a:rPr>
                        <a:t>th</a:t>
                      </a:r>
                      <a:r>
                        <a:rPr lang="en-US" dirty="0">
                          <a:latin typeface="Georgia" panose="02040502050405020303" pitchFamily="18" charset="0"/>
                        </a:rPr>
                        <a:t> cs</a:t>
                      </a:r>
                      <a:endParaRPr lang="en-GB" dirty="0">
                        <a:latin typeface="Georgia" panose="02040502050405020303"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Georgia" panose="02040502050405020303" pitchFamily="18" charset="0"/>
                        </a:rPr>
                        <a:t>Book III only</a:t>
                      </a:r>
                      <a:endParaRPr lang="en-GB" dirty="0">
                        <a:latin typeface="Georgia" panose="02040502050405020303" pitchFamily="18" charset="0"/>
                      </a:endParaRPr>
                    </a:p>
                  </a:txBody>
                  <a:tcPr/>
                </a:tc>
                <a:extLst>
                  <a:ext uri="{0D108BD9-81ED-4DB2-BD59-A6C34878D82A}">
                    <a16:rowId xmlns:a16="http://schemas.microsoft.com/office/drawing/2014/main" val="943621117"/>
                  </a:ext>
                </a:extLst>
              </a:tr>
            </a:tbl>
          </a:graphicData>
        </a:graphic>
      </p:graphicFrame>
      <p:sp>
        <p:nvSpPr>
          <p:cNvPr id="5" name="Content Placeholder 2">
            <a:extLst>
              <a:ext uri="{FF2B5EF4-FFF2-40B4-BE49-F238E27FC236}">
                <a16:creationId xmlns:a16="http://schemas.microsoft.com/office/drawing/2014/main" id="{8AC11374-C0BA-6EC3-CF12-3D4105E01AC0}"/>
              </a:ext>
            </a:extLst>
          </p:cNvPr>
          <p:cNvSpPr>
            <a:spLocks noGrp="1"/>
          </p:cNvSpPr>
          <p:nvPr>
            <p:ph idx="1"/>
          </p:nvPr>
        </p:nvSpPr>
        <p:spPr>
          <a:xfrm>
            <a:off x="1140541" y="5378740"/>
            <a:ext cx="10303223" cy="960276"/>
          </a:xfrm>
        </p:spPr>
        <p:txBody>
          <a:bodyPr>
            <a:normAutofit/>
          </a:bodyPr>
          <a:lstStyle/>
          <a:p>
            <a:pPr>
              <a:buFont typeface="Wingdings" panose="05000000000000000000" pitchFamily="2" charset="2"/>
              <a:buChar char="§"/>
            </a:pPr>
            <a:r>
              <a:rPr lang="en-GB" dirty="0">
                <a:solidFill>
                  <a:schemeClr val="tx1"/>
                </a:solidFill>
                <a:latin typeface="Georgia" panose="02040502050405020303" pitchFamily="18" charset="0"/>
              </a:rPr>
              <a:t> c. 47 MSS containing part or whole of </a:t>
            </a:r>
            <a:r>
              <a:rPr lang="en-GB" i="1" dirty="0">
                <a:solidFill>
                  <a:schemeClr val="tx1"/>
                </a:solidFill>
                <a:latin typeface="Georgia" panose="02040502050405020303" pitchFamily="18" charset="0"/>
              </a:rPr>
              <a:t>De vetula</a:t>
            </a:r>
            <a:r>
              <a:rPr lang="en-GB" dirty="0">
                <a:solidFill>
                  <a:schemeClr val="tx1"/>
                </a:solidFill>
                <a:latin typeface="Georgia" panose="02040502050405020303" pitchFamily="18" charset="0"/>
              </a:rPr>
              <a:t>, its paratexts, or its </a:t>
            </a:r>
            <a:r>
              <a:rPr lang="en-GB" i="1" dirty="0">
                <a:solidFill>
                  <a:schemeClr val="tx1"/>
                </a:solidFill>
                <a:latin typeface="Georgia" panose="02040502050405020303" pitchFamily="18" charset="0"/>
              </a:rPr>
              <a:t>accessus</a:t>
            </a:r>
            <a:endParaRPr lang="en-GB" dirty="0">
              <a:solidFill>
                <a:schemeClr val="tx1"/>
              </a:solidFill>
              <a:latin typeface="Georgia" panose="02040502050405020303" pitchFamily="18" charset="0"/>
            </a:endParaRPr>
          </a:p>
          <a:p>
            <a:pPr>
              <a:buFont typeface="Wingdings" panose="05000000000000000000" pitchFamily="2" charset="2"/>
              <a:buChar char="§"/>
            </a:pPr>
            <a:r>
              <a:rPr lang="en-GB" i="1" dirty="0">
                <a:solidFill>
                  <a:schemeClr val="tx1"/>
                </a:solidFill>
                <a:latin typeface="Georgia" panose="02040502050405020303" pitchFamily="18" charset="0"/>
              </a:rPr>
              <a:t> </a:t>
            </a:r>
            <a:r>
              <a:rPr lang="en-GB" dirty="0">
                <a:solidFill>
                  <a:schemeClr val="tx1"/>
                </a:solidFill>
                <a:latin typeface="Georgia" panose="02040502050405020303" pitchFamily="18" charset="0"/>
              </a:rPr>
              <a:t>Book III frequently excerpted, particularly in the 15</a:t>
            </a:r>
            <a:r>
              <a:rPr lang="en-GB" baseline="30000" dirty="0">
                <a:solidFill>
                  <a:schemeClr val="tx1"/>
                </a:solidFill>
                <a:latin typeface="Georgia" panose="02040502050405020303" pitchFamily="18" charset="0"/>
              </a:rPr>
              <a:t>th</a:t>
            </a:r>
            <a:r>
              <a:rPr lang="en-GB" dirty="0">
                <a:solidFill>
                  <a:schemeClr val="tx1"/>
                </a:solidFill>
                <a:latin typeface="Georgia" panose="02040502050405020303" pitchFamily="18" charset="0"/>
              </a:rPr>
              <a:t> c</a:t>
            </a:r>
            <a:endParaRPr lang="en-GB" i="1" dirty="0">
              <a:solidFill>
                <a:schemeClr val="tx1"/>
              </a:solidFill>
              <a:latin typeface="Georgia" panose="02040502050405020303" pitchFamily="18" charset="0"/>
            </a:endParaRPr>
          </a:p>
        </p:txBody>
      </p:sp>
    </p:spTree>
    <p:extLst>
      <p:ext uri="{BB962C8B-B14F-4D97-AF65-F5344CB8AC3E}">
        <p14:creationId xmlns:p14="http://schemas.microsoft.com/office/powerpoint/2010/main" val="4247223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72E9F-C22B-7C67-4419-C503185A4752}"/>
              </a:ext>
            </a:extLst>
          </p:cNvPr>
          <p:cNvSpPr>
            <a:spLocks noGrp="1"/>
          </p:cNvSpPr>
          <p:nvPr>
            <p:ph type="title"/>
          </p:nvPr>
        </p:nvSpPr>
        <p:spPr/>
        <p:txBody>
          <a:bodyPr>
            <a:normAutofit/>
          </a:bodyPr>
          <a:lstStyle/>
          <a:p>
            <a:r>
              <a:rPr lang="en-US" sz="4000" dirty="0">
                <a:solidFill>
                  <a:schemeClr val="tx1"/>
                </a:solidFill>
                <a:latin typeface="Georgia" panose="02040502050405020303" pitchFamily="18" charset="0"/>
              </a:rPr>
              <a:t>The glosses to </a:t>
            </a:r>
            <a:r>
              <a:rPr lang="en-US" sz="4000" i="1" dirty="0">
                <a:solidFill>
                  <a:schemeClr val="tx1"/>
                </a:solidFill>
                <a:latin typeface="Georgia" panose="02040502050405020303" pitchFamily="18" charset="0"/>
              </a:rPr>
              <a:t>De vetula</a:t>
            </a:r>
            <a:r>
              <a:rPr lang="en-US" sz="4000" dirty="0">
                <a:solidFill>
                  <a:schemeClr val="tx1"/>
                </a:solidFill>
                <a:latin typeface="Georgia" panose="02040502050405020303" pitchFamily="18" charset="0"/>
              </a:rPr>
              <a:t>, Book III</a:t>
            </a:r>
            <a:endParaRPr lang="en-GB" sz="4000" dirty="0">
              <a:solidFill>
                <a:schemeClr val="tx1"/>
              </a:solidFill>
              <a:latin typeface="Georgia" panose="02040502050405020303" pitchFamily="18" charset="0"/>
            </a:endParaRPr>
          </a:p>
        </p:txBody>
      </p:sp>
      <p:sp>
        <p:nvSpPr>
          <p:cNvPr id="3" name="Content Placeholder 2">
            <a:extLst>
              <a:ext uri="{FF2B5EF4-FFF2-40B4-BE49-F238E27FC236}">
                <a16:creationId xmlns:a16="http://schemas.microsoft.com/office/drawing/2014/main" id="{53708A62-E8B6-5245-0203-29D00A8A5028}"/>
              </a:ext>
            </a:extLst>
          </p:cNvPr>
          <p:cNvSpPr>
            <a:spLocks noGrp="1"/>
          </p:cNvSpPr>
          <p:nvPr>
            <p:ph sz="half" idx="1"/>
          </p:nvPr>
        </p:nvSpPr>
        <p:spPr>
          <a:xfrm>
            <a:off x="1097279" y="1954108"/>
            <a:ext cx="10058400" cy="4023360"/>
          </a:xfrm>
        </p:spPr>
        <p:txBody>
          <a:bodyPr>
            <a:normAutofit/>
          </a:bodyPr>
          <a:lstStyle/>
          <a:p>
            <a:pPr>
              <a:buFont typeface="Wingdings" panose="05000000000000000000" pitchFamily="2" charset="2"/>
              <a:buChar char="§"/>
            </a:pPr>
            <a:r>
              <a:rPr lang="en-GB" dirty="0">
                <a:solidFill>
                  <a:schemeClr val="tx1"/>
                </a:solidFill>
                <a:latin typeface="Georgia" panose="02040502050405020303" pitchFamily="18" charset="0"/>
              </a:rPr>
              <a:t>Poets and </a:t>
            </a:r>
            <a:r>
              <a:rPr lang="en-GB" i="1" dirty="0">
                <a:solidFill>
                  <a:schemeClr val="tx1"/>
                </a:solidFill>
                <a:latin typeface="Georgia" panose="02040502050405020303" pitchFamily="18" charset="0"/>
              </a:rPr>
              <a:t>trivium </a:t>
            </a:r>
            <a:r>
              <a:rPr lang="en-GB" dirty="0">
                <a:solidFill>
                  <a:schemeClr val="tx1"/>
                </a:solidFill>
                <a:latin typeface="Georgia" panose="02040502050405020303" pitchFamily="18" charset="0"/>
              </a:rPr>
              <a:t>writers</a:t>
            </a:r>
          </a:p>
          <a:p>
            <a:pPr lvl="1">
              <a:buFont typeface="Wingdings" panose="05000000000000000000" pitchFamily="2" charset="2"/>
              <a:buChar char="§"/>
            </a:pPr>
            <a:r>
              <a:rPr lang="en-GB" sz="2000" dirty="0">
                <a:solidFill>
                  <a:schemeClr val="tx1"/>
                </a:solidFill>
                <a:latin typeface="Georgia" panose="02040502050405020303" pitchFamily="18" charset="0"/>
              </a:rPr>
              <a:t>e.g. Virgil, Statius, Donatus, Ovid</a:t>
            </a:r>
            <a:r>
              <a:rPr lang="en-GB" dirty="0">
                <a:solidFill>
                  <a:schemeClr val="tx1"/>
                </a:solidFill>
                <a:latin typeface="Georgia" panose="02040502050405020303" pitchFamily="18" charset="0"/>
              </a:rPr>
              <a:t> </a:t>
            </a:r>
          </a:p>
          <a:p>
            <a:pPr>
              <a:buFont typeface="Wingdings" panose="05000000000000000000" pitchFamily="2" charset="2"/>
              <a:buChar char="§"/>
            </a:pPr>
            <a:r>
              <a:rPr lang="en-GB" dirty="0">
                <a:solidFill>
                  <a:schemeClr val="tx1"/>
                </a:solidFill>
                <a:latin typeface="Georgia" panose="02040502050405020303" pitchFamily="18" charset="0"/>
              </a:rPr>
              <a:t>Philosophical and </a:t>
            </a:r>
            <a:r>
              <a:rPr lang="en-GB" i="1" dirty="0">
                <a:solidFill>
                  <a:schemeClr val="tx1"/>
                </a:solidFill>
                <a:latin typeface="Georgia" panose="02040502050405020303" pitchFamily="18" charset="0"/>
              </a:rPr>
              <a:t>quadrivium</a:t>
            </a:r>
            <a:r>
              <a:rPr lang="en-GB" dirty="0">
                <a:solidFill>
                  <a:schemeClr val="tx1"/>
                </a:solidFill>
                <a:latin typeface="Georgia" panose="02040502050405020303" pitchFamily="18" charset="0"/>
              </a:rPr>
              <a:t> writers</a:t>
            </a:r>
          </a:p>
          <a:p>
            <a:pPr lvl="1">
              <a:buFont typeface="Wingdings" panose="05000000000000000000" pitchFamily="2" charset="2"/>
              <a:buChar char="§"/>
            </a:pPr>
            <a:r>
              <a:rPr lang="en-GB" sz="2000" dirty="0">
                <a:solidFill>
                  <a:schemeClr val="tx1"/>
                </a:solidFill>
                <a:latin typeface="Georgia" panose="02040502050405020303" pitchFamily="18" charset="0"/>
              </a:rPr>
              <a:t>e.g. Plato, Aristotle, Ptolemy</a:t>
            </a:r>
          </a:p>
        </p:txBody>
      </p:sp>
      <p:sp>
        <p:nvSpPr>
          <p:cNvPr id="7" name="Content Placeholder 2">
            <a:extLst>
              <a:ext uri="{FF2B5EF4-FFF2-40B4-BE49-F238E27FC236}">
                <a16:creationId xmlns:a16="http://schemas.microsoft.com/office/drawing/2014/main" id="{A02E6A96-CCA0-2DFE-C567-2628007B8641}"/>
              </a:ext>
            </a:extLst>
          </p:cNvPr>
          <p:cNvSpPr txBox="1">
            <a:spLocks/>
          </p:cNvSpPr>
          <p:nvPr/>
        </p:nvSpPr>
        <p:spPr>
          <a:xfrm>
            <a:off x="9236898" y="3509592"/>
            <a:ext cx="2755557" cy="2756185"/>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7000"/>
              </a:lnSpc>
              <a:spcAft>
                <a:spcPts val="800"/>
              </a:spcAft>
            </a:pPr>
            <a:r>
              <a:rPr lang="en-US" sz="1800" dirty="0">
                <a:solidFill>
                  <a:schemeClr val="tx1"/>
                </a:solidFill>
                <a:effectLst/>
                <a:latin typeface="Georgia" panose="02040502050405020303" pitchFamily="18" charset="0"/>
                <a:ea typeface="Calibri" panose="020F0502020204030204" pitchFamily="34" charset="0"/>
              </a:rPr>
              <a:t>Example gloss: </a:t>
            </a:r>
            <a:r>
              <a:rPr lang="en-US" sz="1800" dirty="0" err="1">
                <a:solidFill>
                  <a:schemeClr val="tx1"/>
                </a:solidFill>
                <a:effectLst/>
                <a:latin typeface="Georgia" panose="02040502050405020303" pitchFamily="18" charset="0"/>
                <a:ea typeface="Calibri" panose="020F0502020204030204" pitchFamily="34" charset="0"/>
              </a:rPr>
              <a:t>BNF</a:t>
            </a:r>
            <a:r>
              <a:rPr lang="en-US" sz="1800" dirty="0">
                <a:solidFill>
                  <a:schemeClr val="tx1"/>
                </a:solidFill>
                <a:effectLst/>
                <a:latin typeface="Georgia" panose="02040502050405020303" pitchFamily="18" charset="0"/>
                <a:ea typeface="Calibri" panose="020F0502020204030204" pitchFamily="34" charset="0"/>
              </a:rPr>
              <a:t> lat. 14805 (14</a:t>
            </a:r>
            <a:r>
              <a:rPr lang="en-US" sz="1800" baseline="30000" dirty="0">
                <a:solidFill>
                  <a:schemeClr val="tx1"/>
                </a:solidFill>
                <a:effectLst/>
                <a:latin typeface="Georgia" panose="02040502050405020303" pitchFamily="18" charset="0"/>
                <a:ea typeface="Calibri" panose="020F0502020204030204" pitchFamily="34" charset="0"/>
              </a:rPr>
              <a:t>th</a:t>
            </a:r>
            <a:r>
              <a:rPr lang="en-US" sz="1800" dirty="0">
                <a:solidFill>
                  <a:schemeClr val="tx1"/>
                </a:solidFill>
                <a:effectLst/>
                <a:latin typeface="Georgia" panose="02040502050405020303" pitchFamily="18" charset="0"/>
                <a:ea typeface="Calibri" panose="020F0502020204030204" pitchFamily="34" charset="0"/>
              </a:rPr>
              <a:t> c), fol. </a:t>
            </a:r>
            <a:r>
              <a:rPr lang="en-US" sz="1800" dirty="0" err="1">
                <a:solidFill>
                  <a:schemeClr val="tx1"/>
                </a:solidFill>
                <a:latin typeface="Georgia" panose="02040502050405020303" pitchFamily="18" charset="0"/>
                <a:ea typeface="Calibri" panose="020F0502020204030204" pitchFamily="34" charset="0"/>
              </a:rPr>
              <a:t>119r</a:t>
            </a:r>
            <a:r>
              <a:rPr lang="en-US" sz="1800" dirty="0">
                <a:solidFill>
                  <a:schemeClr val="tx1"/>
                </a:solidFill>
                <a:effectLst/>
                <a:latin typeface="Georgia" panose="02040502050405020303" pitchFamily="18" charset="0"/>
                <a:ea typeface="Calibri" panose="020F0502020204030204" pitchFamily="34" charset="0"/>
              </a:rPr>
              <a:t> (next to </a:t>
            </a:r>
            <a:r>
              <a:rPr lang="en-US" sz="1800" i="1" dirty="0">
                <a:solidFill>
                  <a:schemeClr val="tx1"/>
                </a:solidFill>
                <a:effectLst/>
                <a:latin typeface="Georgia" panose="02040502050405020303" pitchFamily="18" charset="0"/>
                <a:ea typeface="Calibri" panose="020F0502020204030204" pitchFamily="34" charset="0"/>
              </a:rPr>
              <a:t>De vetula</a:t>
            </a:r>
            <a:r>
              <a:rPr lang="en-US" sz="1800" dirty="0">
                <a:solidFill>
                  <a:schemeClr val="tx1"/>
                </a:solidFill>
                <a:effectLst/>
                <a:latin typeface="Georgia" panose="02040502050405020303" pitchFamily="18" charset="0"/>
                <a:ea typeface="Calibri" panose="020F0502020204030204" pitchFamily="34" charset="0"/>
              </a:rPr>
              <a:t> III. </a:t>
            </a:r>
            <a:r>
              <a:rPr lang="en-US" sz="1800" dirty="0">
                <a:solidFill>
                  <a:schemeClr val="tx1"/>
                </a:solidFill>
                <a:latin typeface="Georgia" panose="02040502050405020303" pitchFamily="18" charset="0"/>
                <a:ea typeface="Calibri" panose="020F0502020204030204" pitchFamily="34" charset="0"/>
              </a:rPr>
              <a:t>22</a:t>
            </a:r>
            <a:r>
              <a:rPr lang="en-US" sz="1800" dirty="0">
                <a:solidFill>
                  <a:schemeClr val="tx1"/>
                </a:solidFill>
                <a:effectLst/>
                <a:latin typeface="Georgia" panose="02040502050405020303" pitchFamily="18" charset="0"/>
                <a:ea typeface="Calibri" panose="020F0502020204030204" pitchFamily="34" charset="0"/>
              </a:rPr>
              <a:t>):</a:t>
            </a:r>
          </a:p>
          <a:p>
            <a:pPr>
              <a:lnSpc>
                <a:spcPct val="107000"/>
              </a:lnSpc>
              <a:spcAft>
                <a:spcPts val="800"/>
              </a:spcAft>
            </a:pPr>
            <a:r>
              <a:rPr lang="en-GB" sz="1800" i="1" dirty="0">
                <a:solidFill>
                  <a:schemeClr val="tx1"/>
                </a:solidFill>
                <a:effectLst/>
                <a:latin typeface="Georgia" panose="02040502050405020303" pitchFamily="18" charset="0"/>
                <a:ea typeface="Calibri" panose="020F0502020204030204" pitchFamily="34" charset="0"/>
              </a:rPr>
              <a:t>Dicit </a:t>
            </a:r>
            <a:r>
              <a:rPr lang="en-GB" sz="1800" i="1" dirty="0" err="1">
                <a:solidFill>
                  <a:schemeClr val="tx1"/>
                </a:solidFill>
                <a:effectLst/>
                <a:latin typeface="Georgia" panose="02040502050405020303" pitchFamily="18" charset="0"/>
                <a:ea typeface="Calibri" panose="020F0502020204030204" pitchFamily="34" charset="0"/>
              </a:rPr>
              <a:t>Ptholomeus</a:t>
            </a:r>
            <a:r>
              <a:rPr lang="en-GB" sz="1800" i="1" dirty="0">
                <a:solidFill>
                  <a:schemeClr val="tx1"/>
                </a:solidFill>
                <a:effectLst/>
                <a:latin typeface="Georgia" panose="02040502050405020303" pitchFamily="18" charset="0"/>
                <a:ea typeface="Calibri" panose="020F0502020204030204" pitchFamily="34" charset="0"/>
              </a:rPr>
              <a:t> quod omne </a:t>
            </a:r>
            <a:r>
              <a:rPr lang="en-GB" sz="1800" i="1" dirty="0" err="1">
                <a:solidFill>
                  <a:schemeClr val="tx1"/>
                </a:solidFill>
                <a:effectLst/>
                <a:latin typeface="Georgia" panose="02040502050405020303" pitchFamily="18" charset="0"/>
                <a:ea typeface="Calibri" panose="020F0502020204030204" pitchFamily="34" charset="0"/>
              </a:rPr>
              <a:t>generatum</a:t>
            </a:r>
            <a:r>
              <a:rPr lang="en-GB" sz="1800" i="1" dirty="0">
                <a:solidFill>
                  <a:schemeClr val="tx1"/>
                </a:solidFill>
                <a:effectLst/>
                <a:latin typeface="Georgia" panose="02040502050405020303" pitchFamily="18" charset="0"/>
                <a:ea typeface="Calibri" panose="020F0502020204030204" pitchFamily="34" charset="0"/>
              </a:rPr>
              <a:t> est ex </a:t>
            </a:r>
            <a:r>
              <a:rPr lang="en-GB" sz="1800" i="1" dirty="0" err="1">
                <a:solidFill>
                  <a:schemeClr val="tx1"/>
                </a:solidFill>
                <a:effectLst/>
                <a:latin typeface="Georgia" panose="02040502050405020303" pitchFamily="18" charset="0"/>
                <a:ea typeface="Calibri" panose="020F0502020204030204" pitchFamily="34" charset="0"/>
              </a:rPr>
              <a:t>materia</a:t>
            </a:r>
            <a:r>
              <a:rPr lang="en-GB" sz="1800" i="1" dirty="0">
                <a:solidFill>
                  <a:schemeClr val="tx1"/>
                </a:solidFill>
                <a:effectLst/>
                <a:latin typeface="Georgia" panose="02040502050405020303" pitchFamily="18" charset="0"/>
                <a:ea typeface="Calibri" panose="020F0502020204030204" pitchFamily="34" charset="0"/>
              </a:rPr>
              <a:t> et forma et motu…</a:t>
            </a:r>
          </a:p>
        </p:txBody>
      </p:sp>
      <p:pic>
        <p:nvPicPr>
          <p:cNvPr id="5" name="Picture 4">
            <a:extLst>
              <a:ext uri="{FF2B5EF4-FFF2-40B4-BE49-F238E27FC236}">
                <a16:creationId xmlns:a16="http://schemas.microsoft.com/office/drawing/2014/main" id="{DA4D45C9-557C-66E3-918E-03EF516825B8}"/>
              </a:ext>
            </a:extLst>
          </p:cNvPr>
          <p:cNvPicPr>
            <a:picLocks noChangeAspect="1"/>
          </p:cNvPicPr>
          <p:nvPr/>
        </p:nvPicPr>
        <p:blipFill>
          <a:blip r:embed="rId2"/>
          <a:stretch>
            <a:fillRect/>
          </a:stretch>
        </p:blipFill>
        <p:spPr>
          <a:xfrm>
            <a:off x="326723" y="3965788"/>
            <a:ext cx="8817276" cy="1843795"/>
          </a:xfrm>
          <a:prstGeom prst="rect">
            <a:avLst/>
          </a:prstGeom>
        </p:spPr>
      </p:pic>
    </p:spTree>
    <p:extLst>
      <p:ext uri="{BB962C8B-B14F-4D97-AF65-F5344CB8AC3E}">
        <p14:creationId xmlns:p14="http://schemas.microsoft.com/office/powerpoint/2010/main" val="1450366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F5954-F31B-021B-46C2-C858657E5DE4}"/>
              </a:ext>
            </a:extLst>
          </p:cNvPr>
          <p:cNvSpPr>
            <a:spLocks noGrp="1"/>
          </p:cNvSpPr>
          <p:nvPr>
            <p:ph type="title"/>
          </p:nvPr>
        </p:nvSpPr>
        <p:spPr/>
        <p:txBody>
          <a:bodyPr>
            <a:normAutofit/>
          </a:bodyPr>
          <a:lstStyle/>
          <a:p>
            <a:r>
              <a:rPr lang="en-US" sz="4000" dirty="0">
                <a:solidFill>
                  <a:schemeClr val="tx1"/>
                </a:solidFill>
                <a:latin typeface="Georgia" panose="02040502050405020303" pitchFamily="18" charset="0"/>
              </a:rPr>
              <a:t>Four types of scholarly interests</a:t>
            </a:r>
            <a:endParaRPr lang="en-GB" sz="4000" dirty="0">
              <a:solidFill>
                <a:schemeClr val="tx1"/>
              </a:solidFill>
            </a:endParaRPr>
          </a:p>
        </p:txBody>
      </p:sp>
      <p:sp>
        <p:nvSpPr>
          <p:cNvPr id="3" name="Content Placeholder 2">
            <a:extLst>
              <a:ext uri="{FF2B5EF4-FFF2-40B4-BE49-F238E27FC236}">
                <a16:creationId xmlns:a16="http://schemas.microsoft.com/office/drawing/2014/main" id="{B90ACF32-9F94-E58E-0F49-F18BBF047435}"/>
              </a:ext>
            </a:extLst>
          </p:cNvPr>
          <p:cNvSpPr>
            <a:spLocks noGrp="1"/>
          </p:cNvSpPr>
          <p:nvPr>
            <p:ph sz="half" idx="1"/>
          </p:nvPr>
        </p:nvSpPr>
        <p:spPr>
          <a:xfrm>
            <a:off x="1097279" y="2162432"/>
            <a:ext cx="4937760" cy="3706662"/>
          </a:xfrm>
        </p:spPr>
        <p:txBody>
          <a:bodyPr>
            <a:normAutofit/>
          </a:bodyPr>
          <a:lstStyle/>
          <a:p>
            <a:pPr marL="457200" indent="-457200">
              <a:buFont typeface="+mj-lt"/>
              <a:buAutoNum type="arabicPeriod"/>
            </a:pPr>
            <a:r>
              <a:rPr lang="en-GB" sz="2000" dirty="0">
                <a:solidFill>
                  <a:schemeClr val="tx1"/>
                </a:solidFill>
                <a:latin typeface="Georgia" panose="02040502050405020303" pitchFamily="18" charset="0"/>
              </a:rPr>
              <a:t> Glosses dealing with Latin grammar and literary devices</a:t>
            </a:r>
          </a:p>
          <a:p>
            <a:pPr marL="457200" indent="-457200">
              <a:buFont typeface="+mj-lt"/>
              <a:buAutoNum type="arabicPeriod"/>
            </a:pPr>
            <a:r>
              <a:rPr lang="en-GB" dirty="0">
                <a:solidFill>
                  <a:schemeClr val="tx1"/>
                </a:solidFill>
                <a:latin typeface="Georgia" panose="02040502050405020303" pitchFamily="18" charset="0"/>
              </a:rPr>
              <a:t>Glosses relating superficial reading of the poem to an inner Catholic meaning</a:t>
            </a:r>
          </a:p>
          <a:p>
            <a:pPr marL="0" indent="0">
              <a:buNone/>
            </a:pPr>
            <a:endParaRPr lang="en-GB" dirty="0">
              <a:solidFill>
                <a:schemeClr val="tx1"/>
              </a:solidFill>
            </a:endParaRPr>
          </a:p>
        </p:txBody>
      </p:sp>
      <p:sp>
        <p:nvSpPr>
          <p:cNvPr id="17" name="Content Placeholder 2">
            <a:extLst>
              <a:ext uri="{FF2B5EF4-FFF2-40B4-BE49-F238E27FC236}">
                <a16:creationId xmlns:a16="http://schemas.microsoft.com/office/drawing/2014/main" id="{4A48C32E-2560-8AF5-6702-1EB9B6DAEB22}"/>
              </a:ext>
            </a:extLst>
          </p:cNvPr>
          <p:cNvSpPr txBox="1">
            <a:spLocks/>
          </p:cNvSpPr>
          <p:nvPr/>
        </p:nvSpPr>
        <p:spPr>
          <a:xfrm>
            <a:off x="6217920" y="2162432"/>
            <a:ext cx="4937760" cy="3706662"/>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457200" indent="-457200">
              <a:buFont typeface="+mj-lt"/>
              <a:buAutoNum type="arabicPeriod" startAt="3"/>
            </a:pPr>
            <a:r>
              <a:rPr lang="en-GB" dirty="0">
                <a:solidFill>
                  <a:schemeClr val="tx1"/>
                </a:solidFill>
                <a:latin typeface="Georgia" panose="02040502050405020303" pitchFamily="18" charset="0"/>
              </a:rPr>
              <a:t>Glosses dealing with Latin grammar and literary devices</a:t>
            </a:r>
          </a:p>
          <a:p>
            <a:pPr marL="457200" indent="-457200">
              <a:buFont typeface="+mj-lt"/>
              <a:buAutoNum type="arabicPeriod" startAt="3"/>
            </a:pPr>
            <a:r>
              <a:rPr lang="en-GB" dirty="0">
                <a:solidFill>
                  <a:schemeClr val="tx1"/>
                </a:solidFill>
                <a:latin typeface="Georgia" panose="02040502050405020303" pitchFamily="18" charset="0"/>
              </a:rPr>
              <a:t>Glosses relating superficial reading of the poem to an inner Catholic meaning</a:t>
            </a:r>
          </a:p>
          <a:p>
            <a:pPr marL="0" indent="0">
              <a:buFont typeface="Calibri" panose="020F0502020204030204" pitchFamily="34" charset="0"/>
              <a:buNone/>
            </a:pPr>
            <a:endParaRPr lang="en-GB" dirty="0">
              <a:solidFill>
                <a:schemeClr val="tx1"/>
              </a:solidFill>
            </a:endParaRPr>
          </a:p>
        </p:txBody>
      </p:sp>
      <p:pic>
        <p:nvPicPr>
          <p:cNvPr id="18" name="Picture 17">
            <a:extLst>
              <a:ext uri="{FF2B5EF4-FFF2-40B4-BE49-F238E27FC236}">
                <a16:creationId xmlns:a16="http://schemas.microsoft.com/office/drawing/2014/main" id="{98352B5C-D0DD-F87E-25B7-A6FFF70FA617}"/>
              </a:ext>
            </a:extLst>
          </p:cNvPr>
          <p:cNvPicPr>
            <a:picLocks noChangeAspect="1"/>
          </p:cNvPicPr>
          <p:nvPr/>
        </p:nvPicPr>
        <p:blipFill>
          <a:blip r:embed="rId2"/>
          <a:stretch>
            <a:fillRect/>
          </a:stretch>
        </p:blipFill>
        <p:spPr>
          <a:xfrm>
            <a:off x="1097279" y="3694042"/>
            <a:ext cx="7038975" cy="2419350"/>
          </a:xfrm>
          <a:prstGeom prst="rect">
            <a:avLst/>
          </a:prstGeom>
        </p:spPr>
      </p:pic>
      <p:sp>
        <p:nvSpPr>
          <p:cNvPr id="19" name="Content Placeholder 2">
            <a:extLst>
              <a:ext uri="{FF2B5EF4-FFF2-40B4-BE49-F238E27FC236}">
                <a16:creationId xmlns:a16="http://schemas.microsoft.com/office/drawing/2014/main" id="{B2DB8C86-330B-C687-EAF7-B87076753A23}"/>
              </a:ext>
            </a:extLst>
          </p:cNvPr>
          <p:cNvSpPr txBox="1">
            <a:spLocks/>
          </p:cNvSpPr>
          <p:nvPr/>
        </p:nvSpPr>
        <p:spPr>
          <a:xfrm>
            <a:off x="8319135" y="3910966"/>
            <a:ext cx="3633136" cy="241935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7000"/>
              </a:lnSpc>
              <a:spcAft>
                <a:spcPts val="800"/>
              </a:spcAft>
            </a:pPr>
            <a:r>
              <a:rPr lang="en-US" sz="1800" dirty="0">
                <a:solidFill>
                  <a:schemeClr val="tx1"/>
                </a:solidFill>
                <a:effectLst/>
                <a:latin typeface="Georgia" panose="02040502050405020303" pitchFamily="18" charset="0"/>
                <a:ea typeface="Calibri" panose="020F0502020204030204" pitchFamily="34" charset="0"/>
              </a:rPr>
              <a:t>Example gloss: BL Arundel 384 (14</a:t>
            </a:r>
            <a:r>
              <a:rPr lang="en-US" sz="1800" baseline="30000" dirty="0">
                <a:solidFill>
                  <a:schemeClr val="tx1"/>
                </a:solidFill>
                <a:effectLst/>
                <a:latin typeface="Georgia" panose="02040502050405020303" pitchFamily="18" charset="0"/>
                <a:ea typeface="Calibri" panose="020F0502020204030204" pitchFamily="34" charset="0"/>
              </a:rPr>
              <a:t>th</a:t>
            </a:r>
            <a:r>
              <a:rPr lang="en-US" sz="1800" dirty="0">
                <a:solidFill>
                  <a:schemeClr val="tx1"/>
                </a:solidFill>
                <a:effectLst/>
                <a:latin typeface="Georgia" panose="02040502050405020303" pitchFamily="18" charset="0"/>
                <a:ea typeface="Calibri" panose="020F0502020204030204" pitchFamily="34" charset="0"/>
              </a:rPr>
              <a:t> c), fol. </a:t>
            </a:r>
            <a:r>
              <a:rPr lang="en-US" sz="1800" dirty="0" err="1">
                <a:solidFill>
                  <a:schemeClr val="tx1"/>
                </a:solidFill>
                <a:effectLst/>
                <a:latin typeface="Georgia" panose="02040502050405020303" pitchFamily="18" charset="0"/>
                <a:ea typeface="Calibri" panose="020F0502020204030204" pitchFamily="34" charset="0"/>
              </a:rPr>
              <a:t>223v</a:t>
            </a:r>
            <a:r>
              <a:rPr lang="en-US" sz="1800" dirty="0">
                <a:solidFill>
                  <a:schemeClr val="tx1"/>
                </a:solidFill>
                <a:effectLst/>
                <a:latin typeface="Georgia" panose="02040502050405020303" pitchFamily="18" charset="0"/>
                <a:ea typeface="Calibri" panose="020F0502020204030204" pitchFamily="34" charset="0"/>
              </a:rPr>
              <a:t> (next to </a:t>
            </a:r>
            <a:r>
              <a:rPr lang="en-US" sz="1800" i="1" dirty="0">
                <a:solidFill>
                  <a:schemeClr val="tx1"/>
                </a:solidFill>
                <a:effectLst/>
                <a:latin typeface="Georgia" panose="02040502050405020303" pitchFamily="18" charset="0"/>
                <a:ea typeface="Calibri" panose="020F0502020204030204" pitchFamily="34" charset="0"/>
              </a:rPr>
              <a:t>De vetula</a:t>
            </a:r>
            <a:r>
              <a:rPr lang="en-US" sz="1800" dirty="0">
                <a:solidFill>
                  <a:schemeClr val="tx1"/>
                </a:solidFill>
                <a:effectLst/>
                <a:latin typeface="Georgia" panose="02040502050405020303" pitchFamily="18" charset="0"/>
                <a:ea typeface="Calibri" panose="020F0502020204030204" pitchFamily="34" charset="0"/>
              </a:rPr>
              <a:t> III. 48):</a:t>
            </a:r>
          </a:p>
          <a:p>
            <a:pPr>
              <a:lnSpc>
                <a:spcPct val="107000"/>
              </a:lnSpc>
              <a:spcAft>
                <a:spcPts val="800"/>
              </a:spcAft>
            </a:pPr>
            <a:r>
              <a:rPr lang="en-US" sz="1800" i="1" dirty="0" err="1">
                <a:solidFill>
                  <a:schemeClr val="tx1"/>
                </a:solidFill>
                <a:effectLst/>
                <a:latin typeface="Georgia" panose="02040502050405020303" pitchFamily="18" charset="0"/>
                <a:ea typeface="Calibri" panose="020F0502020204030204" pitchFamily="34" charset="0"/>
              </a:rPr>
              <a:t>Augustinus</a:t>
            </a:r>
            <a:r>
              <a:rPr lang="en-US" sz="1800" i="1" dirty="0">
                <a:solidFill>
                  <a:schemeClr val="tx1"/>
                </a:solidFill>
                <a:effectLst/>
                <a:latin typeface="Georgia" panose="02040502050405020303" pitchFamily="18" charset="0"/>
                <a:ea typeface="Calibri" panose="020F0502020204030204" pitchFamily="34" charset="0"/>
              </a:rPr>
              <a:t> in </a:t>
            </a:r>
            <a:r>
              <a:rPr lang="en-US" sz="1800" i="1" dirty="0" err="1">
                <a:solidFill>
                  <a:schemeClr val="tx1"/>
                </a:solidFill>
                <a:effectLst/>
                <a:latin typeface="Georgia" panose="02040502050405020303" pitchFamily="18" charset="0"/>
                <a:ea typeface="Calibri" panose="020F0502020204030204" pitchFamily="34" charset="0"/>
              </a:rPr>
              <a:t>libro</a:t>
            </a:r>
            <a:r>
              <a:rPr lang="en-US" sz="1800" i="1" dirty="0">
                <a:solidFill>
                  <a:schemeClr val="tx1"/>
                </a:solidFill>
                <a:effectLst/>
                <a:latin typeface="Georgia" panose="02040502050405020303" pitchFamily="18" charset="0"/>
                <a:ea typeface="Calibri" panose="020F0502020204030204" pitchFamily="34" charset="0"/>
              </a:rPr>
              <a:t> </a:t>
            </a:r>
            <a:r>
              <a:rPr lang="en-US" sz="1800" i="1" dirty="0" err="1">
                <a:solidFill>
                  <a:schemeClr val="tx1"/>
                </a:solidFill>
                <a:effectLst/>
                <a:latin typeface="Georgia" panose="02040502050405020303" pitchFamily="18" charset="0"/>
                <a:ea typeface="Calibri" panose="020F0502020204030204" pitchFamily="34" charset="0"/>
              </a:rPr>
              <a:t>retractionum</a:t>
            </a:r>
            <a:r>
              <a:rPr lang="en-US" sz="1800" dirty="0">
                <a:solidFill>
                  <a:schemeClr val="tx1"/>
                </a:solidFill>
                <a:effectLst/>
                <a:latin typeface="Georgia" panose="02040502050405020303" pitchFamily="18" charset="0"/>
                <a:ea typeface="Calibri" panose="020F0502020204030204" pitchFamily="34" charset="0"/>
              </a:rPr>
              <a:t>…</a:t>
            </a:r>
            <a:endParaRPr lang="en-GB" sz="1800" dirty="0">
              <a:solidFill>
                <a:schemeClr val="tx1"/>
              </a:solidFill>
              <a:effectLst/>
              <a:latin typeface="Georgia" panose="02040502050405020303" pitchFamily="18" charset="0"/>
              <a:ea typeface="Calibri" panose="020F0502020204030204" pitchFamily="34" charset="0"/>
            </a:endParaRPr>
          </a:p>
        </p:txBody>
      </p:sp>
    </p:spTree>
    <p:extLst>
      <p:ext uri="{BB962C8B-B14F-4D97-AF65-F5344CB8AC3E}">
        <p14:creationId xmlns:p14="http://schemas.microsoft.com/office/powerpoint/2010/main" val="1227475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xEl>
                                              <p:pRg st="0" end="0"/>
                                            </p:txEl>
                                          </p:spTgt>
                                        </p:tgtEl>
                                        <p:attrNameLst>
                                          <p:attrName>style.visibility</p:attrName>
                                        </p:attrNameLst>
                                      </p:cBhvr>
                                      <p:to>
                                        <p:strVal val="visible"/>
                                      </p:to>
                                    </p:set>
                                    <p:animEffect transition="in" filter="fade">
                                      <p:cBhvr>
                                        <p:cTn id="17" dur="500"/>
                                        <p:tgtEl>
                                          <p:spTgt spid="1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
                                            <p:txEl>
                                              <p:pRg st="1" end="1"/>
                                            </p:txEl>
                                          </p:spTgt>
                                        </p:tgtEl>
                                        <p:attrNameLst>
                                          <p:attrName>style.visibility</p:attrName>
                                        </p:attrNameLst>
                                      </p:cBhvr>
                                      <p:to>
                                        <p:strVal val="visible"/>
                                      </p:to>
                                    </p:set>
                                    <p:animEffect transition="in" filter="fade">
                                      <p:cBhvr>
                                        <p:cTn id="22" dur="500"/>
                                        <p:tgtEl>
                                          <p:spTgt spid="1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ontent Placeholder 2">
            <a:extLst>
              <a:ext uri="{FF2B5EF4-FFF2-40B4-BE49-F238E27FC236}">
                <a16:creationId xmlns:a16="http://schemas.microsoft.com/office/drawing/2014/main" id="{B2DB8C86-330B-C687-EAF7-B87076753A23}"/>
              </a:ext>
            </a:extLst>
          </p:cNvPr>
          <p:cNvSpPr txBox="1">
            <a:spLocks/>
          </p:cNvSpPr>
          <p:nvPr/>
        </p:nvSpPr>
        <p:spPr>
          <a:xfrm>
            <a:off x="744265" y="4257206"/>
            <a:ext cx="10648260" cy="1893227"/>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7000"/>
              </a:lnSpc>
              <a:spcAft>
                <a:spcPts val="800"/>
              </a:spcAft>
            </a:pPr>
            <a:r>
              <a:rPr lang="en-US" dirty="0">
                <a:solidFill>
                  <a:schemeClr val="tx1"/>
                </a:solidFill>
                <a:effectLst/>
                <a:latin typeface="Georgia" panose="02040502050405020303" pitchFamily="18" charset="0"/>
                <a:ea typeface="Calibri" panose="020F0502020204030204" pitchFamily="34" charset="0"/>
              </a:rPr>
              <a:t>Example gloss: </a:t>
            </a:r>
            <a:r>
              <a:rPr lang="en-US" dirty="0" err="1">
                <a:solidFill>
                  <a:schemeClr val="tx1"/>
                </a:solidFill>
                <a:effectLst/>
                <a:latin typeface="Georgia" panose="02040502050405020303" pitchFamily="18" charset="0"/>
                <a:ea typeface="Calibri" panose="020F0502020204030204" pitchFamily="34" charset="0"/>
              </a:rPr>
              <a:t>BNF</a:t>
            </a:r>
            <a:r>
              <a:rPr lang="en-US" dirty="0">
                <a:solidFill>
                  <a:schemeClr val="tx1"/>
                </a:solidFill>
                <a:effectLst/>
                <a:latin typeface="Georgia" panose="02040502050405020303" pitchFamily="18" charset="0"/>
                <a:ea typeface="Calibri" panose="020F0502020204030204" pitchFamily="34" charset="0"/>
              </a:rPr>
              <a:t> lat. 16252 (13</a:t>
            </a:r>
            <a:r>
              <a:rPr lang="en-US" baseline="30000" dirty="0">
                <a:solidFill>
                  <a:schemeClr val="tx1"/>
                </a:solidFill>
                <a:effectLst/>
                <a:latin typeface="Georgia" panose="02040502050405020303" pitchFamily="18" charset="0"/>
                <a:ea typeface="Calibri" panose="020F0502020204030204" pitchFamily="34" charset="0"/>
              </a:rPr>
              <a:t>th</a:t>
            </a:r>
            <a:r>
              <a:rPr lang="en-US" dirty="0">
                <a:solidFill>
                  <a:schemeClr val="tx1"/>
                </a:solidFill>
                <a:effectLst/>
                <a:latin typeface="Georgia" panose="02040502050405020303" pitchFamily="18" charset="0"/>
                <a:ea typeface="Calibri" panose="020F0502020204030204" pitchFamily="34" charset="0"/>
              </a:rPr>
              <a:t> c), fol. </a:t>
            </a:r>
            <a:r>
              <a:rPr lang="en-US" dirty="0" err="1">
                <a:solidFill>
                  <a:schemeClr val="tx1"/>
                </a:solidFill>
                <a:latin typeface="Georgia" panose="02040502050405020303" pitchFamily="18" charset="0"/>
                <a:ea typeface="Calibri" panose="020F0502020204030204" pitchFamily="34" charset="0"/>
              </a:rPr>
              <a:t>128</a:t>
            </a:r>
            <a:r>
              <a:rPr lang="en-US" dirty="0" err="1">
                <a:solidFill>
                  <a:schemeClr val="tx1"/>
                </a:solidFill>
                <a:effectLst/>
                <a:latin typeface="Georgia" panose="02040502050405020303" pitchFamily="18" charset="0"/>
                <a:ea typeface="Calibri" panose="020F0502020204030204" pitchFamily="34" charset="0"/>
              </a:rPr>
              <a:t>v</a:t>
            </a:r>
            <a:r>
              <a:rPr lang="en-US" dirty="0">
                <a:solidFill>
                  <a:schemeClr val="tx1"/>
                </a:solidFill>
                <a:effectLst/>
                <a:latin typeface="Georgia" panose="02040502050405020303" pitchFamily="18" charset="0"/>
                <a:ea typeface="Calibri" panose="020F0502020204030204" pitchFamily="34" charset="0"/>
              </a:rPr>
              <a:t> (next to </a:t>
            </a:r>
            <a:r>
              <a:rPr lang="en-US" i="1" dirty="0">
                <a:solidFill>
                  <a:schemeClr val="tx1"/>
                </a:solidFill>
                <a:effectLst/>
                <a:latin typeface="Georgia" panose="02040502050405020303" pitchFamily="18" charset="0"/>
                <a:ea typeface="Calibri" panose="020F0502020204030204" pitchFamily="34" charset="0"/>
              </a:rPr>
              <a:t>De vetula</a:t>
            </a:r>
            <a:r>
              <a:rPr lang="en-US" dirty="0">
                <a:solidFill>
                  <a:schemeClr val="tx1"/>
                </a:solidFill>
                <a:effectLst/>
                <a:latin typeface="Georgia" panose="02040502050405020303" pitchFamily="18" charset="0"/>
                <a:ea typeface="Calibri" panose="020F0502020204030204" pitchFamily="34" charset="0"/>
              </a:rPr>
              <a:t> III. </a:t>
            </a:r>
            <a:r>
              <a:rPr lang="en-US" dirty="0">
                <a:solidFill>
                  <a:schemeClr val="tx1"/>
                </a:solidFill>
                <a:latin typeface="Georgia" panose="02040502050405020303" pitchFamily="18" charset="0"/>
                <a:ea typeface="Calibri" panose="020F0502020204030204" pitchFamily="34" charset="0"/>
              </a:rPr>
              <a:t>70</a:t>
            </a:r>
            <a:r>
              <a:rPr lang="en-US" dirty="0">
                <a:solidFill>
                  <a:schemeClr val="tx1"/>
                </a:solidFill>
                <a:effectLst/>
                <a:latin typeface="Georgia" panose="02040502050405020303" pitchFamily="18" charset="0"/>
                <a:ea typeface="Calibri" panose="020F0502020204030204" pitchFamily="34" charset="0"/>
              </a:rPr>
              <a:t>):</a:t>
            </a:r>
          </a:p>
          <a:p>
            <a:pPr>
              <a:lnSpc>
                <a:spcPct val="107000"/>
              </a:lnSpc>
              <a:spcAft>
                <a:spcPts val="800"/>
              </a:spcAft>
            </a:pPr>
            <a:r>
              <a:rPr lang="en-US" dirty="0">
                <a:solidFill>
                  <a:schemeClr val="tx1"/>
                </a:solidFill>
                <a:latin typeface="Georgia" panose="02040502050405020303" pitchFamily="18" charset="0"/>
                <a:ea typeface="Calibri" panose="020F0502020204030204" pitchFamily="34" charset="0"/>
              </a:rPr>
              <a:t>‘Ovid’/poem: </a:t>
            </a:r>
            <a:r>
              <a:rPr lang="en-US" i="1" dirty="0">
                <a:solidFill>
                  <a:schemeClr val="tx1"/>
                </a:solidFill>
                <a:latin typeface="Georgia" panose="02040502050405020303" pitchFamily="18" charset="0"/>
                <a:ea typeface="Calibri" panose="020F0502020204030204" pitchFamily="34" charset="0"/>
              </a:rPr>
              <a:t>Salva sit </a:t>
            </a:r>
            <a:r>
              <a:rPr lang="en-US" i="1" dirty="0" err="1">
                <a:solidFill>
                  <a:schemeClr val="tx1"/>
                </a:solidFill>
                <a:latin typeface="Georgia" panose="02040502050405020303" pitchFamily="18" charset="0"/>
                <a:ea typeface="Calibri" panose="020F0502020204030204" pitchFamily="34" charset="0"/>
              </a:rPr>
              <a:t>ipsorum</a:t>
            </a:r>
            <a:r>
              <a:rPr lang="en-US" i="1" dirty="0">
                <a:solidFill>
                  <a:schemeClr val="tx1"/>
                </a:solidFill>
                <a:latin typeface="Georgia" panose="02040502050405020303" pitchFamily="18" charset="0"/>
                <a:ea typeface="Calibri" panose="020F0502020204030204" pitchFamily="34" charset="0"/>
              </a:rPr>
              <a:t> </a:t>
            </a:r>
            <a:r>
              <a:rPr lang="en-US" i="1" dirty="0" err="1">
                <a:solidFill>
                  <a:schemeClr val="tx1"/>
                </a:solidFill>
                <a:latin typeface="Georgia" panose="02040502050405020303" pitchFamily="18" charset="0"/>
                <a:ea typeface="Calibri" panose="020F0502020204030204" pitchFamily="34" charset="0"/>
              </a:rPr>
              <a:t>patientia</a:t>
            </a:r>
            <a:r>
              <a:rPr lang="en-US" i="1" dirty="0">
                <a:solidFill>
                  <a:schemeClr val="tx1"/>
                </a:solidFill>
                <a:latin typeface="Georgia" panose="02040502050405020303" pitchFamily="18" charset="0"/>
                <a:ea typeface="Calibri" panose="020F0502020204030204" pitchFamily="34" charset="0"/>
              </a:rPr>
              <a:t>...</a:t>
            </a:r>
            <a:endParaRPr lang="en-US" dirty="0">
              <a:solidFill>
                <a:schemeClr val="tx1"/>
              </a:solidFill>
              <a:effectLst/>
              <a:latin typeface="Georgia" panose="02040502050405020303" pitchFamily="18" charset="0"/>
              <a:ea typeface="Calibri" panose="020F0502020204030204" pitchFamily="34" charset="0"/>
            </a:endParaRPr>
          </a:p>
          <a:p>
            <a:pPr>
              <a:lnSpc>
                <a:spcPct val="107000"/>
              </a:lnSpc>
              <a:spcAft>
                <a:spcPts val="800"/>
              </a:spcAft>
            </a:pPr>
            <a:r>
              <a:rPr lang="en-US" dirty="0">
                <a:solidFill>
                  <a:schemeClr val="tx1"/>
                </a:solidFill>
                <a:effectLst/>
                <a:latin typeface="Georgia" panose="02040502050405020303" pitchFamily="18" charset="0"/>
                <a:ea typeface="Calibri" panose="020F0502020204030204" pitchFamily="34" charset="0"/>
              </a:rPr>
              <a:t>Gloss: </a:t>
            </a:r>
            <a:r>
              <a:rPr lang="en-US" i="1" dirty="0">
                <a:solidFill>
                  <a:schemeClr val="tx1"/>
                </a:solidFill>
                <a:effectLst/>
                <a:latin typeface="Georgia" panose="02040502050405020303" pitchFamily="18" charset="0"/>
                <a:ea typeface="Calibri" panose="020F0502020204030204" pitchFamily="34" charset="0"/>
              </a:rPr>
              <a:t>Ubi dixit </a:t>
            </a:r>
            <a:r>
              <a:rPr lang="en-US" i="1" dirty="0" err="1">
                <a:solidFill>
                  <a:schemeClr val="tx1"/>
                </a:solidFill>
                <a:effectLst/>
                <a:latin typeface="Georgia" panose="02040502050405020303" pitchFamily="18" charset="0"/>
                <a:ea typeface="Calibri" panose="020F0502020204030204" pitchFamily="34" charset="0"/>
              </a:rPr>
              <a:t>patientia</a:t>
            </a:r>
            <a:r>
              <a:rPr lang="en-US" i="1" dirty="0">
                <a:solidFill>
                  <a:schemeClr val="tx1"/>
                </a:solidFill>
                <a:effectLst/>
                <a:latin typeface="Georgia" panose="02040502050405020303" pitchFamily="18" charset="0"/>
                <a:ea typeface="Calibri" panose="020F0502020204030204" pitchFamily="34" charset="0"/>
              </a:rPr>
              <a:t> </a:t>
            </a:r>
            <a:r>
              <a:rPr lang="en-US" i="1" dirty="0" err="1">
                <a:solidFill>
                  <a:schemeClr val="tx1"/>
                </a:solidFill>
                <a:effectLst/>
                <a:latin typeface="Georgia" panose="02040502050405020303" pitchFamily="18" charset="0"/>
                <a:ea typeface="Calibri" panose="020F0502020204030204" pitchFamily="34" charset="0"/>
              </a:rPr>
              <a:t>noluit</a:t>
            </a:r>
            <a:r>
              <a:rPr lang="en-US" i="1" dirty="0">
                <a:solidFill>
                  <a:schemeClr val="tx1"/>
                </a:solidFill>
                <a:effectLst/>
                <a:latin typeface="Georgia" panose="02040502050405020303" pitchFamily="18" charset="0"/>
                <a:ea typeface="Calibri" panose="020F0502020204030204" pitchFamily="34" charset="0"/>
              </a:rPr>
              <a:t> </a:t>
            </a:r>
            <a:r>
              <a:rPr lang="en-US" i="1" dirty="0" err="1">
                <a:solidFill>
                  <a:schemeClr val="tx1"/>
                </a:solidFill>
                <a:effectLst/>
                <a:latin typeface="Georgia" panose="02040502050405020303" pitchFamily="18" charset="0"/>
                <a:ea typeface="Calibri" panose="020F0502020204030204" pitchFamily="34" charset="0"/>
              </a:rPr>
              <a:t>dicere</a:t>
            </a:r>
            <a:r>
              <a:rPr lang="en-US" i="1" dirty="0">
                <a:solidFill>
                  <a:schemeClr val="tx1"/>
                </a:solidFill>
                <a:effectLst/>
                <a:latin typeface="Georgia" panose="02040502050405020303" pitchFamily="18" charset="0"/>
                <a:ea typeface="Calibri" panose="020F0502020204030204" pitchFamily="34" charset="0"/>
              </a:rPr>
              <a:t> </a:t>
            </a:r>
            <a:r>
              <a:rPr lang="en-US" i="1" dirty="0" err="1">
                <a:solidFill>
                  <a:schemeClr val="tx1"/>
                </a:solidFill>
                <a:effectLst/>
                <a:latin typeface="Georgia" panose="02040502050405020303" pitchFamily="18" charset="0"/>
                <a:ea typeface="Calibri" panose="020F0502020204030204" pitchFamily="34" charset="0"/>
              </a:rPr>
              <a:t>reverentia</a:t>
            </a:r>
            <a:r>
              <a:rPr lang="en-US" i="1" dirty="0">
                <a:solidFill>
                  <a:schemeClr val="tx1"/>
                </a:solidFill>
                <a:effectLst/>
                <a:latin typeface="Georgia" panose="02040502050405020303" pitchFamily="18" charset="0"/>
                <a:ea typeface="Calibri" panose="020F0502020204030204" pitchFamily="34" charset="0"/>
              </a:rPr>
              <a:t>…</a:t>
            </a:r>
            <a:endParaRPr lang="en-GB" dirty="0">
              <a:solidFill>
                <a:schemeClr val="tx1"/>
              </a:solidFill>
              <a:effectLst/>
              <a:latin typeface="Georgia" panose="02040502050405020303" pitchFamily="18" charset="0"/>
              <a:ea typeface="Calibri" panose="020F0502020204030204" pitchFamily="34" charset="0"/>
            </a:endParaRPr>
          </a:p>
        </p:txBody>
      </p:sp>
      <p:pic>
        <p:nvPicPr>
          <p:cNvPr id="5" name="Picture 4">
            <a:extLst>
              <a:ext uri="{FF2B5EF4-FFF2-40B4-BE49-F238E27FC236}">
                <a16:creationId xmlns:a16="http://schemas.microsoft.com/office/drawing/2014/main" id="{592B6B3F-C315-A0E7-70DB-46B65C24F57F}"/>
              </a:ext>
            </a:extLst>
          </p:cNvPr>
          <p:cNvPicPr>
            <a:picLocks noChangeAspect="1"/>
          </p:cNvPicPr>
          <p:nvPr/>
        </p:nvPicPr>
        <p:blipFill>
          <a:blip r:embed="rId2"/>
          <a:stretch>
            <a:fillRect/>
          </a:stretch>
        </p:blipFill>
        <p:spPr>
          <a:xfrm>
            <a:off x="744265" y="2145969"/>
            <a:ext cx="10764429" cy="1764997"/>
          </a:xfrm>
          <a:prstGeom prst="rect">
            <a:avLst/>
          </a:prstGeom>
        </p:spPr>
      </p:pic>
      <p:cxnSp>
        <p:nvCxnSpPr>
          <p:cNvPr id="9" name="Straight Arrow Connector 8">
            <a:extLst>
              <a:ext uri="{FF2B5EF4-FFF2-40B4-BE49-F238E27FC236}">
                <a16:creationId xmlns:a16="http://schemas.microsoft.com/office/drawing/2014/main" id="{57F06C97-2E69-79A1-6135-F1073C97C4EC}"/>
              </a:ext>
            </a:extLst>
          </p:cNvPr>
          <p:cNvCxnSpPr>
            <a:cxnSpLocks/>
          </p:cNvCxnSpPr>
          <p:nvPr/>
        </p:nvCxnSpPr>
        <p:spPr>
          <a:xfrm>
            <a:off x="452582" y="3102358"/>
            <a:ext cx="831273"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54162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7BB8C-2F28-5B22-B342-045FE392F96D}"/>
              </a:ext>
            </a:extLst>
          </p:cNvPr>
          <p:cNvSpPr>
            <a:spLocks noGrp="1"/>
          </p:cNvSpPr>
          <p:nvPr>
            <p:ph type="title"/>
          </p:nvPr>
        </p:nvSpPr>
        <p:spPr/>
        <p:txBody>
          <a:bodyPr>
            <a:normAutofit/>
          </a:bodyPr>
          <a:lstStyle/>
          <a:p>
            <a:r>
              <a:rPr lang="en-US" sz="3200" dirty="0">
                <a:solidFill>
                  <a:schemeClr val="tx1"/>
                </a:solidFill>
                <a:latin typeface="Georgia" panose="02040502050405020303" pitchFamily="18" charset="0"/>
              </a:rPr>
              <a:t>Glosses dealing with Latin grammar and literary devices</a:t>
            </a:r>
            <a:endParaRPr lang="en-GB" sz="3200" dirty="0">
              <a:solidFill>
                <a:schemeClr val="tx1"/>
              </a:solidFill>
            </a:endParaRPr>
          </a:p>
        </p:txBody>
      </p:sp>
      <p:sp>
        <p:nvSpPr>
          <p:cNvPr id="3" name="Content Placeholder 2">
            <a:extLst>
              <a:ext uri="{FF2B5EF4-FFF2-40B4-BE49-F238E27FC236}">
                <a16:creationId xmlns:a16="http://schemas.microsoft.com/office/drawing/2014/main" id="{C20669C0-8FB6-D98F-E274-D57797FEEF01}"/>
              </a:ext>
            </a:extLst>
          </p:cNvPr>
          <p:cNvSpPr>
            <a:spLocks noGrp="1"/>
          </p:cNvSpPr>
          <p:nvPr>
            <p:ph sz="half" idx="1"/>
          </p:nvPr>
        </p:nvSpPr>
        <p:spPr>
          <a:xfrm>
            <a:off x="389744" y="1845734"/>
            <a:ext cx="7779895" cy="4342630"/>
          </a:xfrm>
        </p:spPr>
        <p:txBody>
          <a:bodyPr>
            <a:noAutofit/>
          </a:bodyPr>
          <a:lstStyle/>
          <a:p>
            <a:pPr rtl="0">
              <a:lnSpc>
                <a:spcPct val="120000"/>
              </a:lnSpc>
              <a:spcBef>
                <a:spcPts val="0"/>
              </a:spcBef>
              <a:spcAft>
                <a:spcPts val="600"/>
              </a:spcAft>
            </a:pPr>
            <a:r>
              <a:rPr lang="en-US" sz="1600" i="0" u="sng" dirty="0">
                <a:solidFill>
                  <a:schemeClr val="tx1"/>
                </a:solidFill>
                <a:effectLst/>
                <a:latin typeface="Georgia" panose="02040502050405020303" pitchFamily="18" charset="0"/>
              </a:rPr>
              <a:t>Poem</a:t>
            </a:r>
            <a:r>
              <a:rPr lang="en-US" sz="1600" b="0" i="0" u="none" strike="noStrike" dirty="0">
                <a:solidFill>
                  <a:schemeClr val="tx1"/>
                </a:solidFill>
                <a:effectLst/>
                <a:latin typeface="Georgia" panose="02040502050405020303" pitchFamily="18" charset="0"/>
              </a:rPr>
              <a:t>: </a:t>
            </a:r>
            <a:r>
              <a:rPr lang="en-US" sz="1600" b="0" i="1" u="none" strike="noStrike" dirty="0">
                <a:solidFill>
                  <a:schemeClr val="tx1"/>
                </a:solidFill>
                <a:effectLst/>
                <a:latin typeface="Georgia" panose="02040502050405020303" pitchFamily="18" charset="0"/>
              </a:rPr>
              <a:t>Sed, licet </a:t>
            </a:r>
            <a:r>
              <a:rPr lang="en-US" sz="1600" b="0" i="1" u="none" strike="noStrike" dirty="0" err="1">
                <a:solidFill>
                  <a:schemeClr val="tx1"/>
                </a:solidFill>
                <a:effectLst/>
                <a:latin typeface="Georgia" panose="02040502050405020303" pitchFamily="18" charset="0"/>
              </a:rPr>
              <a:t>iste</a:t>
            </a:r>
            <a:r>
              <a:rPr lang="en-US" sz="1600" b="0" i="1" u="none" strike="noStrike" dirty="0">
                <a:solidFill>
                  <a:schemeClr val="tx1"/>
                </a:solidFill>
                <a:effectLst/>
                <a:latin typeface="Georgia" panose="02040502050405020303" pitchFamily="18" charset="0"/>
              </a:rPr>
              <a:t> </a:t>
            </a:r>
            <a:r>
              <a:rPr lang="en-US" sz="1600" b="0" i="1" u="none" strike="noStrike" dirty="0" err="1">
                <a:solidFill>
                  <a:schemeClr val="tx1"/>
                </a:solidFill>
                <a:effectLst/>
                <a:latin typeface="Georgia" panose="02040502050405020303" pitchFamily="18" charset="0"/>
              </a:rPr>
              <a:t>foret</a:t>
            </a:r>
            <a:r>
              <a:rPr lang="en-US" sz="1600" b="0" i="1" u="none" strike="noStrike" dirty="0">
                <a:solidFill>
                  <a:schemeClr val="tx1"/>
                </a:solidFill>
                <a:effectLst/>
                <a:latin typeface="Georgia" panose="02040502050405020303" pitchFamily="18" charset="0"/>
              </a:rPr>
              <a:t> homo </a:t>
            </a:r>
            <a:r>
              <a:rPr lang="en-US" sz="1600" b="0" i="1" u="none" strike="noStrike" dirty="0" err="1">
                <a:solidFill>
                  <a:schemeClr val="tx1"/>
                </a:solidFill>
                <a:effectLst/>
                <a:latin typeface="Georgia" panose="02040502050405020303" pitchFamily="18" charset="0"/>
              </a:rPr>
              <a:t>verus</a:t>
            </a:r>
            <a:r>
              <a:rPr lang="en-US" sz="1600" b="0" i="1" u="none" strike="noStrike" dirty="0">
                <a:solidFill>
                  <a:schemeClr val="tx1"/>
                </a:solidFill>
                <a:effectLst/>
                <a:latin typeface="Georgia" panose="02040502050405020303" pitchFamily="18" charset="0"/>
              </a:rPr>
              <a:t>, non tamen ipse / </a:t>
            </a:r>
            <a:r>
              <a:rPr lang="en-US" sz="1600" b="0" i="1" u="none" strike="noStrike" dirty="0" err="1">
                <a:solidFill>
                  <a:schemeClr val="tx1"/>
                </a:solidFill>
                <a:effectLst/>
                <a:latin typeface="Georgia" panose="02040502050405020303" pitchFamily="18" charset="0"/>
              </a:rPr>
              <a:t>nasci</a:t>
            </a:r>
            <a:r>
              <a:rPr lang="en-US" sz="1600" b="0" i="1" u="none" strike="noStrike" dirty="0">
                <a:solidFill>
                  <a:schemeClr val="tx1"/>
                </a:solidFill>
                <a:effectLst/>
                <a:latin typeface="Georgia" panose="02040502050405020303" pitchFamily="18" charset="0"/>
              </a:rPr>
              <a:t> </a:t>
            </a:r>
            <a:r>
              <a:rPr lang="en-US" sz="1600" b="0" i="1" u="none" strike="noStrike" dirty="0" err="1">
                <a:solidFill>
                  <a:schemeClr val="tx1"/>
                </a:solidFill>
                <a:effectLst/>
                <a:latin typeface="Georgia" panose="02040502050405020303" pitchFamily="18" charset="0"/>
              </a:rPr>
              <a:t>deberet</a:t>
            </a:r>
            <a:r>
              <a:rPr lang="en-US" sz="1600" b="0" i="1" u="none" strike="noStrike" dirty="0">
                <a:solidFill>
                  <a:schemeClr val="tx1"/>
                </a:solidFill>
                <a:effectLst/>
                <a:latin typeface="Georgia" panose="02040502050405020303" pitchFamily="18" charset="0"/>
              </a:rPr>
              <a:t> </a:t>
            </a:r>
            <a:r>
              <a:rPr lang="en-US" sz="1600" b="0" i="1" u="none" strike="noStrike" dirty="0" err="1">
                <a:solidFill>
                  <a:schemeClr val="tx1"/>
                </a:solidFill>
                <a:effectLst/>
                <a:latin typeface="Georgia" panose="02040502050405020303" pitchFamily="18" charset="0"/>
              </a:rPr>
              <a:t>sicut</a:t>
            </a:r>
            <a:r>
              <a:rPr lang="en-US" sz="1600" b="0" i="1" u="none" strike="noStrike" dirty="0">
                <a:solidFill>
                  <a:schemeClr val="tx1"/>
                </a:solidFill>
                <a:effectLst/>
                <a:latin typeface="Georgia" panose="02040502050405020303" pitchFamily="18" charset="0"/>
              </a:rPr>
              <a:t> </a:t>
            </a:r>
            <a:r>
              <a:rPr lang="en-US" sz="1600" b="0" i="1" u="none" strike="noStrike" dirty="0" err="1">
                <a:solidFill>
                  <a:schemeClr val="tx1"/>
                </a:solidFill>
                <a:effectLst/>
                <a:latin typeface="Georgia" panose="02040502050405020303" pitchFamily="18" charset="0"/>
              </a:rPr>
              <a:t>communiter</a:t>
            </a:r>
            <a:r>
              <a:rPr lang="en-US" sz="1600" b="0" i="1" u="none" strike="noStrike" dirty="0">
                <a:solidFill>
                  <a:schemeClr val="tx1"/>
                </a:solidFill>
                <a:effectLst/>
                <a:latin typeface="Georgia" panose="02040502050405020303" pitchFamily="18" charset="0"/>
              </a:rPr>
              <a:t> </a:t>
            </a:r>
            <a:r>
              <a:rPr lang="en-US" sz="1600" b="0" i="1" u="none" strike="noStrike" dirty="0" err="1">
                <a:solidFill>
                  <a:schemeClr val="tx1"/>
                </a:solidFill>
                <a:effectLst/>
                <a:latin typeface="Georgia" panose="02040502050405020303" pitchFamily="18" charset="0"/>
              </a:rPr>
              <a:t>illi</a:t>
            </a:r>
            <a:r>
              <a:rPr lang="en-US" sz="1600" b="0" i="1" u="none" strike="noStrike" dirty="0">
                <a:solidFill>
                  <a:schemeClr val="tx1"/>
                </a:solidFill>
                <a:effectLst/>
                <a:latin typeface="Georgia" panose="02040502050405020303" pitchFamily="18" charset="0"/>
              </a:rPr>
              <a:t> / </a:t>
            </a:r>
            <a:r>
              <a:rPr lang="en-US" sz="1600" b="0" i="1" u="none" strike="noStrike" dirty="0" err="1">
                <a:solidFill>
                  <a:schemeClr val="tx1"/>
                </a:solidFill>
                <a:effectLst/>
                <a:latin typeface="Georgia" panose="02040502050405020303" pitchFamily="18" charset="0"/>
              </a:rPr>
              <a:t>nascuntur</a:t>
            </a:r>
            <a:r>
              <a:rPr lang="en-US" sz="1600" b="0" i="1" u="none" strike="noStrike" dirty="0">
                <a:solidFill>
                  <a:schemeClr val="tx1"/>
                </a:solidFill>
                <a:effectLst/>
                <a:latin typeface="Georgia" panose="02040502050405020303" pitchFamily="18" charset="0"/>
              </a:rPr>
              <a:t> . . . </a:t>
            </a:r>
            <a:r>
              <a:rPr lang="en-US" sz="1600" b="0" i="1" u="none" strike="noStrike" dirty="0" err="1">
                <a:solidFill>
                  <a:schemeClr val="tx1"/>
                </a:solidFill>
                <a:effectLst/>
                <a:latin typeface="Georgia" panose="02040502050405020303" pitchFamily="18" charset="0"/>
              </a:rPr>
              <a:t>Haec</a:t>
            </a:r>
            <a:r>
              <a:rPr lang="en-US" sz="1600" b="0" i="1" u="none" strike="noStrike" dirty="0">
                <a:solidFill>
                  <a:schemeClr val="tx1"/>
                </a:solidFill>
                <a:effectLst/>
                <a:latin typeface="Georgia" panose="02040502050405020303" pitchFamily="18" charset="0"/>
              </a:rPr>
              <a:t> sunt, </a:t>
            </a:r>
            <a:r>
              <a:rPr lang="en-US" sz="1600" b="0" i="1" u="none" strike="noStrike" dirty="0" err="1">
                <a:solidFill>
                  <a:schemeClr val="tx1"/>
                </a:solidFill>
                <a:effectLst/>
                <a:latin typeface="Georgia" panose="02040502050405020303" pitchFamily="18" charset="0"/>
              </a:rPr>
              <a:t>quae</a:t>
            </a:r>
            <a:r>
              <a:rPr lang="en-US" sz="1600" b="0" i="1" u="none" strike="noStrike" dirty="0">
                <a:solidFill>
                  <a:schemeClr val="tx1"/>
                </a:solidFill>
                <a:effectLst/>
                <a:latin typeface="Georgia" panose="02040502050405020303" pitchFamily="18" charset="0"/>
              </a:rPr>
              <a:t> </a:t>
            </a:r>
            <a:r>
              <a:rPr lang="en-US" sz="1600" b="0" i="1" u="none" strike="noStrike" dirty="0" err="1">
                <a:solidFill>
                  <a:schemeClr val="tx1"/>
                </a:solidFill>
                <a:effectLst/>
                <a:latin typeface="Georgia" panose="02040502050405020303" pitchFamily="18" charset="0"/>
              </a:rPr>
              <a:t>cecinit</a:t>
            </a:r>
            <a:r>
              <a:rPr lang="en-US" sz="1600" b="0" i="1" u="none" strike="noStrike" dirty="0">
                <a:solidFill>
                  <a:schemeClr val="tx1"/>
                </a:solidFill>
                <a:effectLst/>
                <a:latin typeface="Georgia" panose="02040502050405020303" pitchFamily="18" charset="0"/>
              </a:rPr>
              <a:t> </a:t>
            </a:r>
            <a:r>
              <a:rPr lang="en-US" sz="1600" b="1" i="1" u="none" strike="noStrike" dirty="0" err="1">
                <a:solidFill>
                  <a:schemeClr val="tx1"/>
                </a:solidFill>
                <a:effectLst/>
                <a:latin typeface="Georgia" panose="02040502050405020303" pitchFamily="18" charset="0"/>
              </a:rPr>
              <a:t>Cumanae</a:t>
            </a:r>
            <a:r>
              <a:rPr lang="en-US" sz="1600" b="1" i="1" u="none" strike="noStrike" dirty="0">
                <a:solidFill>
                  <a:schemeClr val="tx1"/>
                </a:solidFill>
                <a:effectLst/>
                <a:latin typeface="Georgia" panose="02040502050405020303" pitchFamily="18" charset="0"/>
              </a:rPr>
              <a:t> Musa </a:t>
            </a:r>
            <a:r>
              <a:rPr lang="en-US" sz="1600" b="1" i="1" u="none" strike="noStrike" dirty="0" err="1">
                <a:solidFill>
                  <a:schemeClr val="tx1"/>
                </a:solidFill>
                <a:effectLst/>
                <a:latin typeface="Georgia" panose="02040502050405020303" pitchFamily="18" charset="0"/>
              </a:rPr>
              <a:t>Sibyllae</a:t>
            </a:r>
            <a:endParaRPr lang="en-US" sz="1600" b="1" i="1" u="none" strike="noStrike" dirty="0">
              <a:solidFill>
                <a:schemeClr val="tx1"/>
              </a:solidFill>
              <a:latin typeface="Georgia" panose="02040502050405020303" pitchFamily="18" charset="0"/>
            </a:endParaRPr>
          </a:p>
          <a:p>
            <a:pPr rtl="0">
              <a:lnSpc>
                <a:spcPct val="120000"/>
              </a:lnSpc>
              <a:spcBef>
                <a:spcPts val="0"/>
              </a:spcBef>
              <a:spcAft>
                <a:spcPts val="600"/>
              </a:spcAft>
            </a:pPr>
            <a:r>
              <a:rPr lang="en-US" sz="400" b="0" i="1" dirty="0">
                <a:solidFill>
                  <a:schemeClr val="tx1"/>
                </a:solidFill>
                <a:effectLst/>
                <a:latin typeface="Georgia" panose="02040502050405020303" pitchFamily="18" charset="0"/>
              </a:rPr>
              <a:t>d</a:t>
            </a:r>
            <a:br>
              <a:rPr lang="en-US" sz="1600" b="0" dirty="0">
                <a:solidFill>
                  <a:schemeClr val="tx1"/>
                </a:solidFill>
                <a:effectLst/>
                <a:latin typeface="Georgia" panose="02040502050405020303" pitchFamily="18" charset="0"/>
              </a:rPr>
            </a:br>
            <a:r>
              <a:rPr lang="en-US" sz="1600" b="0" i="0" u="none" strike="noStrike" dirty="0">
                <a:solidFill>
                  <a:schemeClr val="tx1"/>
                </a:solidFill>
                <a:effectLst/>
                <a:latin typeface="Georgia" panose="02040502050405020303" pitchFamily="18" charset="0"/>
              </a:rPr>
              <a:t>[But, although he would be a true human, nonetheless he should not have to be born in the way that those who are purely human are commonly born . . . This is what the Muse of the </a:t>
            </a:r>
            <a:r>
              <a:rPr lang="en-US" sz="1600" b="0" i="0" u="none" strike="noStrike" dirty="0" err="1">
                <a:solidFill>
                  <a:schemeClr val="tx1"/>
                </a:solidFill>
                <a:effectLst/>
                <a:latin typeface="Georgia" panose="02040502050405020303" pitchFamily="18" charset="0"/>
              </a:rPr>
              <a:t>Cumaean</a:t>
            </a:r>
            <a:r>
              <a:rPr lang="en-US" sz="1600" b="0" i="0" u="none" strike="noStrike" dirty="0">
                <a:solidFill>
                  <a:schemeClr val="tx1"/>
                </a:solidFill>
                <a:effectLst/>
                <a:latin typeface="Georgia" panose="02040502050405020303" pitchFamily="18" charset="0"/>
              </a:rPr>
              <a:t> Sibyl sang of recently in the holy city, as if the testimony of an eyewitness had giver her foreknowledge of all things]</a:t>
            </a:r>
            <a:endParaRPr lang="en-US" sz="1600" i="0" u="none" strike="noStrike" dirty="0">
              <a:solidFill>
                <a:schemeClr val="tx1"/>
              </a:solidFill>
              <a:latin typeface="Georgia" panose="02040502050405020303" pitchFamily="18" charset="0"/>
            </a:endParaRPr>
          </a:p>
          <a:p>
            <a:pPr rtl="0">
              <a:lnSpc>
                <a:spcPct val="120000"/>
              </a:lnSpc>
              <a:spcBef>
                <a:spcPts val="0"/>
              </a:spcBef>
              <a:spcAft>
                <a:spcPts val="600"/>
              </a:spcAft>
            </a:pPr>
            <a:r>
              <a:rPr lang="en-US" sz="400" dirty="0">
                <a:solidFill>
                  <a:schemeClr val="tx1"/>
                </a:solidFill>
                <a:latin typeface="Georgia" panose="02040502050405020303" pitchFamily="18" charset="0"/>
              </a:rPr>
              <a:t>f</a:t>
            </a:r>
            <a:br>
              <a:rPr lang="en-US" sz="1600" b="0" dirty="0">
                <a:solidFill>
                  <a:schemeClr val="tx1"/>
                </a:solidFill>
                <a:effectLst/>
                <a:latin typeface="Georgia" panose="02040502050405020303" pitchFamily="18" charset="0"/>
              </a:rPr>
            </a:br>
            <a:r>
              <a:rPr lang="en-US" sz="1600" i="0" u="sng" dirty="0">
                <a:solidFill>
                  <a:schemeClr val="tx1"/>
                </a:solidFill>
                <a:effectLst/>
                <a:latin typeface="Georgia" panose="02040502050405020303" pitchFamily="18" charset="0"/>
              </a:rPr>
              <a:t>Gloss</a:t>
            </a:r>
            <a:r>
              <a:rPr lang="en-US" sz="1600" b="0" i="0" u="none" strike="noStrike" dirty="0">
                <a:solidFill>
                  <a:schemeClr val="tx1"/>
                </a:solidFill>
                <a:effectLst/>
                <a:latin typeface="Georgia" panose="02040502050405020303" pitchFamily="18" charset="0"/>
              </a:rPr>
              <a:t>: </a:t>
            </a:r>
            <a:r>
              <a:rPr lang="en-US" sz="1600" b="0" i="1" u="none" strike="noStrike" dirty="0" err="1">
                <a:solidFill>
                  <a:schemeClr val="tx1"/>
                </a:solidFill>
                <a:effectLst/>
                <a:latin typeface="Georgia" panose="02040502050405020303" pitchFamily="18" charset="0"/>
              </a:rPr>
              <a:t>Decem</a:t>
            </a:r>
            <a:r>
              <a:rPr lang="en-US" sz="1600" b="0" i="1" u="none" strike="noStrike" dirty="0">
                <a:solidFill>
                  <a:schemeClr val="tx1"/>
                </a:solidFill>
                <a:effectLst/>
                <a:latin typeface="Georgia" panose="02040502050405020303" pitchFamily="18" charset="0"/>
              </a:rPr>
              <a:t> </a:t>
            </a:r>
            <a:r>
              <a:rPr lang="en-US" sz="1600" b="0" i="1" u="none" strike="noStrike" dirty="0" err="1">
                <a:solidFill>
                  <a:schemeClr val="tx1"/>
                </a:solidFill>
                <a:effectLst/>
                <a:latin typeface="Georgia" panose="02040502050405020303" pitchFamily="18" charset="0"/>
              </a:rPr>
              <a:t>dicuntur</a:t>
            </a:r>
            <a:r>
              <a:rPr lang="en-US" sz="1600" b="0" i="1" u="none" strike="noStrike" dirty="0">
                <a:solidFill>
                  <a:schemeClr val="tx1"/>
                </a:solidFill>
                <a:effectLst/>
                <a:latin typeface="Georgia" panose="02040502050405020303" pitchFamily="18" charset="0"/>
              </a:rPr>
              <a:t> </a:t>
            </a:r>
            <a:r>
              <a:rPr lang="en-US" sz="1600" b="0" i="1" u="none" strike="noStrike" dirty="0" err="1">
                <a:solidFill>
                  <a:schemeClr val="tx1"/>
                </a:solidFill>
                <a:effectLst/>
                <a:latin typeface="Georgia" panose="02040502050405020303" pitchFamily="18" charset="0"/>
              </a:rPr>
              <a:t>fuisse</a:t>
            </a:r>
            <a:r>
              <a:rPr lang="en-US" sz="1600" b="0" i="1" u="none" strike="noStrike" dirty="0">
                <a:solidFill>
                  <a:schemeClr val="tx1"/>
                </a:solidFill>
                <a:effectLst/>
                <a:latin typeface="Georgia" panose="02040502050405020303" pitchFamily="18" charset="0"/>
              </a:rPr>
              <a:t> </a:t>
            </a:r>
            <a:r>
              <a:rPr lang="en-US" sz="1600" b="0" i="1" u="none" strike="noStrike" dirty="0" err="1">
                <a:solidFill>
                  <a:schemeClr val="tx1"/>
                </a:solidFill>
                <a:effectLst/>
                <a:latin typeface="Georgia" panose="02040502050405020303" pitchFamily="18" charset="0"/>
              </a:rPr>
              <a:t>sibille</a:t>
            </a:r>
            <a:r>
              <a:rPr lang="en-US" sz="1600" b="0" i="1" u="none" strike="noStrike" dirty="0">
                <a:solidFill>
                  <a:schemeClr val="tx1"/>
                </a:solidFill>
                <a:effectLst/>
                <a:latin typeface="Georgia" panose="02040502050405020303" pitchFamily="18" charset="0"/>
              </a:rPr>
              <a:t>. Est </a:t>
            </a:r>
            <a:r>
              <a:rPr lang="en-US" sz="1600" b="0" i="1" u="none" strike="noStrike" dirty="0" err="1">
                <a:solidFill>
                  <a:schemeClr val="tx1"/>
                </a:solidFill>
                <a:effectLst/>
                <a:latin typeface="Georgia" panose="02040502050405020303" pitchFamily="18" charset="0"/>
              </a:rPr>
              <a:t>enim</a:t>
            </a:r>
            <a:r>
              <a:rPr lang="en-US" sz="1600" b="0" i="1" u="none" strike="noStrike" dirty="0">
                <a:solidFill>
                  <a:schemeClr val="tx1"/>
                </a:solidFill>
                <a:effectLst/>
                <a:latin typeface="Georgia" panose="02040502050405020303" pitchFamily="18" charset="0"/>
              </a:rPr>
              <a:t> </a:t>
            </a:r>
            <a:r>
              <a:rPr lang="en-US" sz="1600" b="0" i="1" u="none" strike="noStrike" dirty="0" err="1">
                <a:solidFill>
                  <a:schemeClr val="tx1"/>
                </a:solidFill>
                <a:effectLst/>
                <a:latin typeface="Georgia" panose="02040502050405020303" pitchFamily="18" charset="0"/>
              </a:rPr>
              <a:t>subilla</a:t>
            </a:r>
            <a:r>
              <a:rPr lang="en-US" sz="1600" b="0" i="1" u="none" strike="noStrike" dirty="0">
                <a:solidFill>
                  <a:schemeClr val="tx1"/>
                </a:solidFill>
                <a:effectLst/>
                <a:latin typeface="Georgia" panose="02040502050405020303" pitchFamily="18" charset="0"/>
              </a:rPr>
              <a:t> </a:t>
            </a:r>
            <a:r>
              <a:rPr lang="en-US" sz="1600" b="0" i="1" u="none" strike="noStrike" dirty="0" err="1">
                <a:solidFill>
                  <a:schemeClr val="tx1"/>
                </a:solidFill>
                <a:effectLst/>
                <a:latin typeface="Georgia" panose="02040502050405020303" pitchFamily="18" charset="0"/>
              </a:rPr>
              <a:t>nomen</a:t>
            </a:r>
            <a:r>
              <a:rPr lang="en-US" sz="1600" b="0" i="1" u="none" strike="noStrike" dirty="0">
                <a:solidFill>
                  <a:schemeClr val="tx1"/>
                </a:solidFill>
                <a:effectLst/>
                <a:latin typeface="Georgia" panose="02040502050405020303" pitchFamily="18" charset="0"/>
              </a:rPr>
              <a:t> </a:t>
            </a:r>
            <a:r>
              <a:rPr lang="en-US" sz="1600" b="0" i="1" u="none" strike="noStrike" dirty="0" err="1">
                <a:solidFill>
                  <a:schemeClr val="tx1"/>
                </a:solidFill>
                <a:effectLst/>
                <a:latin typeface="Georgia" panose="02040502050405020303" pitchFamily="18" charset="0"/>
              </a:rPr>
              <a:t>appellatiuum</a:t>
            </a:r>
            <a:r>
              <a:rPr lang="en-US" sz="1600" b="0" i="1" u="none" strike="noStrike" dirty="0">
                <a:solidFill>
                  <a:schemeClr val="tx1"/>
                </a:solidFill>
                <a:effectLst/>
                <a:latin typeface="Georgia" panose="02040502050405020303" pitchFamily="18" charset="0"/>
              </a:rPr>
              <a:t> et </a:t>
            </a:r>
            <a:r>
              <a:rPr lang="en-US" sz="1600" b="0" i="1" u="none" strike="noStrike" dirty="0" err="1">
                <a:solidFill>
                  <a:schemeClr val="tx1"/>
                </a:solidFill>
                <a:effectLst/>
                <a:latin typeface="Georgia" panose="02040502050405020303" pitchFamily="18" charset="0"/>
              </a:rPr>
              <a:t>sonat</a:t>
            </a:r>
            <a:r>
              <a:rPr lang="en-US" sz="1600" b="0" i="1" u="none" strike="noStrike" dirty="0">
                <a:solidFill>
                  <a:schemeClr val="tx1"/>
                </a:solidFill>
                <a:effectLst/>
                <a:latin typeface="Georgia" panose="02040502050405020303" pitchFamily="18" charset="0"/>
              </a:rPr>
              <a:t> in </a:t>
            </a:r>
            <a:r>
              <a:rPr lang="en-US" sz="1600" b="1" i="1" u="none" strike="noStrike" dirty="0">
                <a:solidFill>
                  <a:schemeClr val="tx1"/>
                </a:solidFill>
                <a:effectLst/>
                <a:latin typeface="Georgia" panose="02040502050405020303" pitchFamily="18" charset="0"/>
              </a:rPr>
              <a:t>Greco</a:t>
            </a:r>
            <a:r>
              <a:rPr lang="en-US" sz="1600" b="0" i="1" u="none" strike="noStrike" dirty="0">
                <a:solidFill>
                  <a:schemeClr val="tx1"/>
                </a:solidFill>
                <a:effectLst/>
                <a:latin typeface="Georgia" panose="02040502050405020303" pitchFamily="18" charset="0"/>
              </a:rPr>
              <a:t> </a:t>
            </a:r>
            <a:r>
              <a:rPr lang="en-US" sz="1600" b="0" i="1" u="none" strike="noStrike" dirty="0" err="1">
                <a:solidFill>
                  <a:schemeClr val="tx1"/>
                </a:solidFill>
                <a:effectLst/>
                <a:latin typeface="Georgia" panose="02040502050405020303" pitchFamily="18" charset="0"/>
              </a:rPr>
              <a:t>quod</a:t>
            </a:r>
            <a:r>
              <a:rPr lang="en-US" sz="1600" b="0" i="1" u="none" strike="noStrike" dirty="0">
                <a:solidFill>
                  <a:schemeClr val="tx1"/>
                </a:solidFill>
                <a:effectLst/>
                <a:latin typeface="Georgia" panose="02040502050405020303" pitchFamily="18" charset="0"/>
              </a:rPr>
              <a:t> ‘</a:t>
            </a:r>
            <a:r>
              <a:rPr lang="en-US" sz="1600" b="0" i="1" u="none" strike="noStrike" dirty="0" err="1">
                <a:solidFill>
                  <a:schemeClr val="tx1"/>
                </a:solidFill>
                <a:effectLst/>
                <a:latin typeface="Georgia" panose="02040502050405020303" pitchFamily="18" charset="0"/>
              </a:rPr>
              <a:t>propheta</a:t>
            </a:r>
            <a:r>
              <a:rPr lang="en-US" sz="1600" b="0" i="1" u="none" strike="noStrike" dirty="0">
                <a:solidFill>
                  <a:schemeClr val="tx1"/>
                </a:solidFill>
                <a:effectLst/>
                <a:latin typeface="Georgia" panose="02040502050405020303" pitchFamily="18" charset="0"/>
              </a:rPr>
              <a:t>’ in </a:t>
            </a:r>
            <a:r>
              <a:rPr lang="en-US" sz="1600" b="1" i="1" u="none" strike="noStrike" dirty="0">
                <a:solidFill>
                  <a:schemeClr val="tx1"/>
                </a:solidFill>
                <a:effectLst/>
                <a:latin typeface="Georgia" panose="02040502050405020303" pitchFamily="18" charset="0"/>
              </a:rPr>
              <a:t>Latino</a:t>
            </a:r>
            <a:r>
              <a:rPr lang="en-US" sz="1600" b="0" i="1" u="none" strike="noStrike" dirty="0">
                <a:solidFill>
                  <a:schemeClr val="tx1"/>
                </a:solidFill>
                <a:effectLst/>
                <a:latin typeface="Georgia" panose="02040502050405020303" pitchFamily="18" charset="0"/>
              </a:rPr>
              <a:t> et ‘</a:t>
            </a:r>
            <a:r>
              <a:rPr lang="en-US" sz="1600" b="0" i="1" u="none" strike="noStrike" dirty="0" err="1">
                <a:solidFill>
                  <a:schemeClr val="tx1"/>
                </a:solidFill>
                <a:effectLst/>
                <a:latin typeface="Georgia" panose="02040502050405020303" pitchFamily="18" charset="0"/>
              </a:rPr>
              <a:t>uates</a:t>
            </a:r>
            <a:r>
              <a:rPr lang="en-US" sz="1600" b="0" i="1" u="none" strike="noStrike" dirty="0">
                <a:solidFill>
                  <a:schemeClr val="tx1"/>
                </a:solidFill>
                <a:effectLst/>
                <a:latin typeface="Georgia" panose="02040502050405020303" pitchFamily="18" charset="0"/>
              </a:rPr>
              <a:t>’ in </a:t>
            </a:r>
            <a:r>
              <a:rPr lang="en-US" sz="1600" b="1" i="1" u="none" strike="noStrike" dirty="0" err="1">
                <a:solidFill>
                  <a:schemeClr val="tx1"/>
                </a:solidFill>
                <a:effectLst/>
                <a:latin typeface="Georgia" panose="02040502050405020303" pitchFamily="18" charset="0"/>
              </a:rPr>
              <a:t>Hebraice</a:t>
            </a:r>
            <a:r>
              <a:rPr lang="en-US" sz="1600" b="0" i="1" u="none" strike="noStrike" dirty="0">
                <a:solidFill>
                  <a:schemeClr val="tx1"/>
                </a:solidFill>
                <a:effectLst/>
                <a:latin typeface="Georgia" panose="02040502050405020303" pitchFamily="18" charset="0"/>
              </a:rPr>
              <a:t>. </a:t>
            </a:r>
            <a:r>
              <a:rPr lang="en-US" sz="1600" b="0" i="1" u="none" strike="noStrike" dirty="0" err="1">
                <a:solidFill>
                  <a:schemeClr val="tx1"/>
                </a:solidFill>
                <a:effectLst/>
                <a:latin typeface="Georgia" panose="02040502050405020303" pitchFamily="18" charset="0"/>
              </a:rPr>
              <a:t>Hec</a:t>
            </a:r>
            <a:r>
              <a:rPr lang="en-US" sz="1600" b="0" i="1" u="none" strike="noStrike" dirty="0">
                <a:solidFill>
                  <a:schemeClr val="tx1"/>
                </a:solidFill>
                <a:effectLst/>
                <a:latin typeface="Georgia" panose="02040502050405020303" pitchFamily="18" charset="0"/>
              </a:rPr>
              <a:t> autem </a:t>
            </a:r>
            <a:r>
              <a:rPr lang="en-US" sz="1600" b="0" i="1" u="none" strike="noStrike" dirty="0" err="1">
                <a:solidFill>
                  <a:schemeClr val="tx1"/>
                </a:solidFill>
                <a:effectLst/>
                <a:latin typeface="Georgia" panose="02040502050405020303" pitchFamily="18" charset="0"/>
              </a:rPr>
              <a:t>Cumea</a:t>
            </a:r>
            <a:r>
              <a:rPr lang="en-US" sz="1600" b="0" i="1" u="none" strike="noStrike" dirty="0">
                <a:solidFill>
                  <a:schemeClr val="tx1"/>
                </a:solidFill>
                <a:effectLst/>
                <a:latin typeface="Georgia" panose="02040502050405020303" pitchFamily="18" charset="0"/>
              </a:rPr>
              <a:t> </a:t>
            </a:r>
            <a:r>
              <a:rPr lang="en-US" sz="1600" b="0" i="1" u="none" strike="noStrike" dirty="0" err="1">
                <a:solidFill>
                  <a:schemeClr val="tx1"/>
                </a:solidFill>
                <a:effectLst/>
                <a:latin typeface="Georgia" panose="02040502050405020303" pitchFamily="18" charset="0"/>
              </a:rPr>
              <a:t>uel</a:t>
            </a:r>
            <a:r>
              <a:rPr lang="en-US" sz="1600" b="0" i="1" u="none" strike="noStrike" dirty="0">
                <a:solidFill>
                  <a:schemeClr val="tx1"/>
                </a:solidFill>
                <a:effectLst/>
                <a:latin typeface="Georgia" panose="02040502050405020303" pitchFamily="18" charset="0"/>
              </a:rPr>
              <a:t> Cumana de Christi </a:t>
            </a:r>
            <a:r>
              <a:rPr lang="en-US" sz="1600" b="0" i="1" u="none" strike="noStrike" dirty="0" err="1">
                <a:solidFill>
                  <a:schemeClr val="tx1"/>
                </a:solidFill>
                <a:effectLst/>
                <a:latin typeface="Georgia" panose="02040502050405020303" pitchFamily="18" charset="0"/>
              </a:rPr>
              <a:t>natiuitate</a:t>
            </a:r>
            <a:r>
              <a:rPr lang="en-US" sz="1600" b="0" i="1" u="none" strike="noStrike" dirty="0">
                <a:solidFill>
                  <a:schemeClr val="tx1"/>
                </a:solidFill>
                <a:effectLst/>
                <a:latin typeface="Georgia" panose="02040502050405020303" pitchFamily="18" charset="0"/>
              </a:rPr>
              <a:t>, </a:t>
            </a:r>
            <a:r>
              <a:rPr lang="en-US" sz="1600" b="0" i="1" u="none" strike="noStrike" dirty="0" err="1">
                <a:solidFill>
                  <a:schemeClr val="tx1"/>
                </a:solidFill>
                <a:effectLst/>
                <a:latin typeface="Georgia" panose="02040502050405020303" pitchFamily="18" charset="0"/>
              </a:rPr>
              <a:t>morte</a:t>
            </a:r>
            <a:r>
              <a:rPr lang="en-US" sz="1600" b="0" i="1" u="none" strike="noStrike" dirty="0">
                <a:solidFill>
                  <a:schemeClr val="tx1"/>
                </a:solidFill>
                <a:effectLst/>
                <a:latin typeface="Georgia" panose="02040502050405020303" pitchFamily="18" charset="0"/>
              </a:rPr>
              <a:t>, et </a:t>
            </a:r>
            <a:r>
              <a:rPr lang="en-US" sz="1600" b="0" i="1" u="none" strike="noStrike" dirty="0" err="1">
                <a:solidFill>
                  <a:schemeClr val="tx1"/>
                </a:solidFill>
                <a:effectLst/>
                <a:latin typeface="Georgia" panose="02040502050405020303" pitchFamily="18" charset="0"/>
              </a:rPr>
              <a:t>resurrectione</a:t>
            </a:r>
            <a:r>
              <a:rPr lang="en-US" sz="1600" b="0" i="1" u="none" strike="noStrike" dirty="0">
                <a:solidFill>
                  <a:schemeClr val="tx1"/>
                </a:solidFill>
                <a:effectLst/>
                <a:latin typeface="Georgia" panose="02040502050405020303" pitchFamily="18" charset="0"/>
              </a:rPr>
              <a:t> </a:t>
            </a:r>
            <a:r>
              <a:rPr lang="en-US" sz="1600" b="0" i="1" u="none" strike="noStrike" dirty="0" err="1">
                <a:solidFill>
                  <a:schemeClr val="tx1"/>
                </a:solidFill>
                <a:effectLst/>
                <a:latin typeface="Georgia" panose="02040502050405020303" pitchFamily="18" charset="0"/>
              </a:rPr>
              <a:t>apertissime</a:t>
            </a:r>
            <a:r>
              <a:rPr lang="en-US" sz="1600" b="0" i="1" u="none" strike="noStrike" dirty="0">
                <a:solidFill>
                  <a:schemeClr val="tx1"/>
                </a:solidFill>
                <a:effectLst/>
                <a:latin typeface="Georgia" panose="02040502050405020303" pitchFamily="18" charset="0"/>
              </a:rPr>
              <a:t> </a:t>
            </a:r>
            <a:r>
              <a:rPr lang="en-US" sz="1600" b="1" i="1" u="none" strike="noStrike" dirty="0" err="1">
                <a:solidFill>
                  <a:schemeClr val="tx1"/>
                </a:solidFill>
                <a:effectLst/>
                <a:latin typeface="Georgia" panose="02040502050405020303" pitchFamily="18" charset="0"/>
              </a:rPr>
              <a:t>prophetizavit</a:t>
            </a:r>
            <a:r>
              <a:rPr lang="en-US" sz="1600" b="0" i="1" u="none" strike="noStrike" dirty="0">
                <a:solidFill>
                  <a:schemeClr val="tx1"/>
                </a:solidFill>
                <a:effectLst/>
                <a:latin typeface="Georgia" panose="02040502050405020303" pitchFamily="18" charset="0"/>
              </a:rPr>
              <a:t>.</a:t>
            </a:r>
            <a:endParaRPr lang="en-US" sz="1600" i="1" u="none" strike="noStrike" dirty="0">
              <a:solidFill>
                <a:schemeClr val="tx1"/>
              </a:solidFill>
              <a:latin typeface="Georgia" panose="02040502050405020303" pitchFamily="18" charset="0"/>
            </a:endParaRPr>
          </a:p>
          <a:p>
            <a:pPr rtl="0">
              <a:lnSpc>
                <a:spcPct val="120000"/>
              </a:lnSpc>
              <a:spcBef>
                <a:spcPts val="0"/>
              </a:spcBef>
              <a:spcAft>
                <a:spcPts val="600"/>
              </a:spcAft>
            </a:pPr>
            <a:r>
              <a:rPr lang="en-US" sz="400" b="0" i="1" dirty="0">
                <a:solidFill>
                  <a:schemeClr val="tx1"/>
                </a:solidFill>
                <a:effectLst/>
                <a:latin typeface="Georgia" panose="02040502050405020303" pitchFamily="18" charset="0"/>
              </a:rPr>
              <a:t>f</a:t>
            </a:r>
            <a:br>
              <a:rPr lang="en-US" sz="1600" b="0" dirty="0">
                <a:solidFill>
                  <a:schemeClr val="tx1"/>
                </a:solidFill>
                <a:effectLst/>
                <a:latin typeface="Georgia" panose="02040502050405020303" pitchFamily="18" charset="0"/>
              </a:rPr>
            </a:br>
            <a:r>
              <a:rPr lang="en-US" sz="1600" b="0" i="0" u="none" strike="noStrike" dirty="0">
                <a:solidFill>
                  <a:schemeClr val="tx1"/>
                </a:solidFill>
                <a:effectLst/>
                <a:latin typeface="Georgia" panose="02040502050405020303" pitchFamily="18" charset="0"/>
              </a:rPr>
              <a:t>[There are said to have been ten sibyls. ‘</a:t>
            </a:r>
            <a:r>
              <a:rPr lang="en-US" sz="1600" b="0" i="0" u="none" strike="noStrike" dirty="0" err="1">
                <a:solidFill>
                  <a:schemeClr val="tx1"/>
                </a:solidFill>
                <a:effectLst/>
                <a:latin typeface="Georgia" panose="02040502050405020303" pitchFamily="18" charset="0"/>
              </a:rPr>
              <a:t>Subilla</a:t>
            </a:r>
            <a:r>
              <a:rPr lang="en-US" sz="1600" b="0" i="0" u="none" strike="noStrike" dirty="0">
                <a:solidFill>
                  <a:schemeClr val="tx1"/>
                </a:solidFill>
                <a:effectLst/>
                <a:latin typeface="Georgia" panose="02040502050405020303" pitchFamily="18" charset="0"/>
              </a:rPr>
              <a:t>’ is a common noun and indicates in Greek the Latin word ‘prophet,’ which is in Hebrew ‘</a:t>
            </a:r>
            <a:r>
              <a:rPr lang="en-US" sz="1600" b="0" i="0" u="none" strike="noStrike" dirty="0" err="1">
                <a:solidFill>
                  <a:schemeClr val="tx1"/>
                </a:solidFill>
                <a:effectLst/>
                <a:latin typeface="Georgia" panose="02040502050405020303" pitchFamily="18" charset="0"/>
              </a:rPr>
              <a:t>vates</a:t>
            </a:r>
            <a:r>
              <a:rPr lang="en-US" sz="1600" b="0" i="0" u="none" strike="noStrike" dirty="0">
                <a:solidFill>
                  <a:schemeClr val="tx1"/>
                </a:solidFill>
                <a:effectLst/>
                <a:latin typeface="Georgia" panose="02040502050405020303" pitchFamily="18" charset="0"/>
              </a:rPr>
              <a:t>.’ This sibyl in the poem, however, is called ‘</a:t>
            </a:r>
            <a:r>
              <a:rPr lang="en-US" sz="1600" b="0" i="0" u="none" strike="noStrike" dirty="0" err="1">
                <a:solidFill>
                  <a:schemeClr val="tx1"/>
                </a:solidFill>
                <a:effectLst/>
                <a:latin typeface="Georgia" panose="02040502050405020303" pitchFamily="18" charset="0"/>
              </a:rPr>
              <a:t>Cumaean</a:t>
            </a:r>
            <a:r>
              <a:rPr lang="en-US" sz="1600" b="0" i="0" u="none" strike="noStrike" dirty="0">
                <a:solidFill>
                  <a:schemeClr val="tx1"/>
                </a:solidFill>
                <a:effectLst/>
                <a:latin typeface="Georgia" panose="02040502050405020303" pitchFamily="18" charset="0"/>
              </a:rPr>
              <a:t>’ or ‘</a:t>
            </a:r>
            <a:r>
              <a:rPr lang="en-US" sz="1600" b="0" i="0" u="none" strike="noStrike" dirty="0" err="1">
                <a:solidFill>
                  <a:schemeClr val="tx1"/>
                </a:solidFill>
                <a:effectLst/>
                <a:latin typeface="Georgia" panose="02040502050405020303" pitchFamily="18" charset="0"/>
              </a:rPr>
              <a:t>Cumanean</a:t>
            </a:r>
            <a:r>
              <a:rPr lang="en-US" sz="1600" b="0" i="0" u="none" strike="noStrike" dirty="0">
                <a:solidFill>
                  <a:schemeClr val="tx1"/>
                </a:solidFill>
                <a:effectLst/>
                <a:latin typeface="Georgia" panose="02040502050405020303" pitchFamily="18" charset="0"/>
              </a:rPr>
              <a:t>,’ and foretold the birth, death, and resurrection of Christ.]</a:t>
            </a:r>
            <a:endParaRPr lang="en-US" sz="1600" b="0" dirty="0">
              <a:solidFill>
                <a:schemeClr val="tx1"/>
              </a:solidFill>
              <a:effectLst/>
              <a:latin typeface="Georgia" panose="02040502050405020303" pitchFamily="18" charset="0"/>
            </a:endParaRPr>
          </a:p>
        </p:txBody>
      </p:sp>
      <p:pic>
        <p:nvPicPr>
          <p:cNvPr id="6" name="Picture 5">
            <a:extLst>
              <a:ext uri="{FF2B5EF4-FFF2-40B4-BE49-F238E27FC236}">
                <a16:creationId xmlns:a16="http://schemas.microsoft.com/office/drawing/2014/main" id="{4F216921-42C3-8BB5-3434-C61A8E30B8FD}"/>
              </a:ext>
            </a:extLst>
          </p:cNvPr>
          <p:cNvPicPr>
            <a:picLocks noChangeAspect="1"/>
          </p:cNvPicPr>
          <p:nvPr/>
        </p:nvPicPr>
        <p:blipFill>
          <a:blip r:embed="rId2"/>
          <a:stretch>
            <a:fillRect/>
          </a:stretch>
        </p:blipFill>
        <p:spPr>
          <a:xfrm>
            <a:off x="8400123" y="2043112"/>
            <a:ext cx="3600450" cy="2771775"/>
          </a:xfrm>
          <a:prstGeom prst="rect">
            <a:avLst/>
          </a:prstGeom>
        </p:spPr>
      </p:pic>
      <p:sp>
        <p:nvSpPr>
          <p:cNvPr id="9" name="Content Placeholder 2">
            <a:extLst>
              <a:ext uri="{FF2B5EF4-FFF2-40B4-BE49-F238E27FC236}">
                <a16:creationId xmlns:a16="http://schemas.microsoft.com/office/drawing/2014/main" id="{20AF34F2-3562-D14B-63C8-9E98515A45EA}"/>
              </a:ext>
            </a:extLst>
          </p:cNvPr>
          <p:cNvSpPr txBox="1">
            <a:spLocks/>
          </p:cNvSpPr>
          <p:nvPr/>
        </p:nvSpPr>
        <p:spPr>
          <a:xfrm>
            <a:off x="8400123" y="4941454"/>
            <a:ext cx="2755557" cy="1047232"/>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7000"/>
              </a:lnSpc>
              <a:spcAft>
                <a:spcPts val="800"/>
              </a:spcAft>
            </a:pPr>
            <a:r>
              <a:rPr lang="en-US" sz="1800" dirty="0">
                <a:solidFill>
                  <a:schemeClr val="tx1"/>
                </a:solidFill>
                <a:latin typeface="Georgia" panose="02040502050405020303" pitchFamily="18" charset="0"/>
                <a:ea typeface="Calibri" panose="020F0502020204030204" pitchFamily="34" charset="0"/>
              </a:rPr>
              <a:t>BL Arundel 384 (14</a:t>
            </a:r>
            <a:r>
              <a:rPr lang="en-US" sz="1800" baseline="30000" dirty="0">
                <a:solidFill>
                  <a:schemeClr val="tx1"/>
                </a:solidFill>
                <a:latin typeface="Georgia" panose="02040502050405020303" pitchFamily="18" charset="0"/>
                <a:ea typeface="Calibri" panose="020F0502020204030204" pitchFamily="34" charset="0"/>
              </a:rPr>
              <a:t>th</a:t>
            </a:r>
            <a:r>
              <a:rPr lang="en-US" sz="1800" dirty="0">
                <a:solidFill>
                  <a:schemeClr val="tx1"/>
                </a:solidFill>
                <a:latin typeface="Georgia" panose="02040502050405020303" pitchFamily="18" charset="0"/>
                <a:ea typeface="Calibri" panose="020F0502020204030204" pitchFamily="34" charset="0"/>
              </a:rPr>
              <a:t> c), fol. </a:t>
            </a:r>
            <a:r>
              <a:rPr lang="en-US" sz="1800" dirty="0" err="1">
                <a:solidFill>
                  <a:schemeClr val="tx1"/>
                </a:solidFill>
                <a:latin typeface="Georgia" panose="02040502050405020303" pitchFamily="18" charset="0"/>
                <a:ea typeface="Calibri" panose="020F0502020204030204" pitchFamily="34" charset="0"/>
              </a:rPr>
              <a:t>231v</a:t>
            </a:r>
            <a:r>
              <a:rPr lang="en-US" sz="1800" dirty="0">
                <a:solidFill>
                  <a:schemeClr val="tx1"/>
                </a:solidFill>
                <a:latin typeface="Georgia" panose="02040502050405020303" pitchFamily="18" charset="0"/>
                <a:ea typeface="Calibri" panose="020F0502020204030204" pitchFamily="34" charset="0"/>
              </a:rPr>
              <a:t>: </a:t>
            </a:r>
            <a:r>
              <a:rPr lang="en-US" sz="1800" i="1" dirty="0" err="1">
                <a:solidFill>
                  <a:schemeClr val="tx1"/>
                </a:solidFill>
                <a:latin typeface="Georgia" panose="02040502050405020303" pitchFamily="18" charset="0"/>
                <a:ea typeface="Calibri" panose="020F0502020204030204" pitchFamily="34" charset="0"/>
              </a:rPr>
              <a:t>decem</a:t>
            </a:r>
            <a:r>
              <a:rPr lang="en-US" sz="1800" i="1" dirty="0">
                <a:solidFill>
                  <a:schemeClr val="tx1"/>
                </a:solidFill>
                <a:latin typeface="Georgia" panose="02040502050405020303" pitchFamily="18" charset="0"/>
                <a:ea typeface="Calibri" panose="020F0502020204030204" pitchFamily="34" charset="0"/>
              </a:rPr>
              <a:t> </a:t>
            </a:r>
            <a:r>
              <a:rPr lang="en-US" sz="1800" i="1" dirty="0" err="1">
                <a:solidFill>
                  <a:schemeClr val="tx1"/>
                </a:solidFill>
                <a:latin typeface="Georgia" panose="02040502050405020303" pitchFamily="18" charset="0"/>
                <a:ea typeface="Calibri" panose="020F0502020204030204" pitchFamily="34" charset="0"/>
              </a:rPr>
              <a:t>dicuntur</a:t>
            </a:r>
            <a:r>
              <a:rPr lang="en-US" sz="1800" i="1" dirty="0">
                <a:solidFill>
                  <a:schemeClr val="tx1"/>
                </a:solidFill>
                <a:latin typeface="Georgia" panose="02040502050405020303" pitchFamily="18" charset="0"/>
                <a:ea typeface="Calibri" panose="020F0502020204030204" pitchFamily="34" charset="0"/>
              </a:rPr>
              <a:t> </a:t>
            </a:r>
            <a:r>
              <a:rPr lang="en-US" sz="1800" i="1" dirty="0" err="1">
                <a:solidFill>
                  <a:schemeClr val="tx1"/>
                </a:solidFill>
                <a:latin typeface="Georgia" panose="02040502050405020303" pitchFamily="18" charset="0"/>
                <a:ea typeface="Calibri" panose="020F0502020204030204" pitchFamily="34" charset="0"/>
              </a:rPr>
              <a:t>fuisse</a:t>
            </a:r>
            <a:r>
              <a:rPr lang="en-US" sz="1800" i="1" dirty="0">
                <a:solidFill>
                  <a:schemeClr val="tx1"/>
                </a:solidFill>
                <a:latin typeface="Georgia" panose="02040502050405020303" pitchFamily="18" charset="0"/>
                <a:ea typeface="Calibri" panose="020F0502020204030204" pitchFamily="34" charset="0"/>
              </a:rPr>
              <a:t> </a:t>
            </a:r>
            <a:r>
              <a:rPr lang="en-US" sz="1800" i="1" dirty="0" err="1">
                <a:solidFill>
                  <a:schemeClr val="tx1"/>
                </a:solidFill>
                <a:latin typeface="Georgia" panose="02040502050405020303" pitchFamily="18" charset="0"/>
                <a:ea typeface="Calibri" panose="020F0502020204030204" pitchFamily="34" charset="0"/>
              </a:rPr>
              <a:t>sibille</a:t>
            </a:r>
            <a:r>
              <a:rPr lang="en-US" sz="1800" i="1" dirty="0">
                <a:solidFill>
                  <a:schemeClr val="tx1"/>
                </a:solidFill>
                <a:latin typeface="Georgia" panose="02040502050405020303" pitchFamily="18" charset="0"/>
                <a:ea typeface="Calibri" panose="020F0502020204030204" pitchFamily="34" charset="0"/>
              </a:rPr>
              <a:t>…</a:t>
            </a:r>
            <a:endParaRPr lang="en-US" sz="1800" dirty="0">
              <a:solidFill>
                <a:schemeClr val="tx1"/>
              </a:solidFill>
              <a:effectLst/>
              <a:latin typeface="Georgia" panose="02040502050405020303" pitchFamily="18" charset="0"/>
              <a:ea typeface="Calibri" panose="020F0502020204030204" pitchFamily="34" charset="0"/>
            </a:endParaRPr>
          </a:p>
        </p:txBody>
      </p:sp>
    </p:spTree>
    <p:extLst>
      <p:ext uri="{BB962C8B-B14F-4D97-AF65-F5344CB8AC3E}">
        <p14:creationId xmlns:p14="http://schemas.microsoft.com/office/powerpoint/2010/main" val="17406001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7BB8C-2F28-5B22-B342-045FE392F96D}"/>
              </a:ext>
            </a:extLst>
          </p:cNvPr>
          <p:cNvSpPr>
            <a:spLocks noGrp="1"/>
          </p:cNvSpPr>
          <p:nvPr>
            <p:ph type="title"/>
          </p:nvPr>
        </p:nvSpPr>
        <p:spPr/>
        <p:txBody>
          <a:bodyPr>
            <a:normAutofit/>
          </a:bodyPr>
          <a:lstStyle/>
          <a:p>
            <a:r>
              <a:rPr lang="en-US" sz="3200" dirty="0">
                <a:solidFill>
                  <a:schemeClr val="tx1"/>
                </a:solidFill>
                <a:latin typeface="Georgia" panose="02040502050405020303" pitchFamily="18" charset="0"/>
              </a:rPr>
              <a:t>Glosses dealing with natural sciences</a:t>
            </a:r>
            <a:endParaRPr lang="en-GB" sz="3200" dirty="0">
              <a:solidFill>
                <a:schemeClr val="tx1"/>
              </a:solidFill>
            </a:endParaRPr>
          </a:p>
        </p:txBody>
      </p:sp>
      <p:sp>
        <p:nvSpPr>
          <p:cNvPr id="3" name="Content Placeholder 2">
            <a:extLst>
              <a:ext uri="{FF2B5EF4-FFF2-40B4-BE49-F238E27FC236}">
                <a16:creationId xmlns:a16="http://schemas.microsoft.com/office/drawing/2014/main" id="{C20669C0-8FB6-D98F-E274-D57797FEEF01}"/>
              </a:ext>
            </a:extLst>
          </p:cNvPr>
          <p:cNvSpPr>
            <a:spLocks noGrp="1"/>
          </p:cNvSpPr>
          <p:nvPr>
            <p:ph sz="half" idx="1"/>
          </p:nvPr>
        </p:nvSpPr>
        <p:spPr>
          <a:xfrm>
            <a:off x="404734" y="1845734"/>
            <a:ext cx="6190938" cy="3295398"/>
          </a:xfrm>
        </p:spPr>
        <p:txBody>
          <a:bodyPr>
            <a:noAutofit/>
          </a:bodyPr>
          <a:lstStyle/>
          <a:p>
            <a:pPr rtl="0">
              <a:lnSpc>
                <a:spcPct val="100000"/>
              </a:lnSpc>
              <a:spcBef>
                <a:spcPts val="0"/>
              </a:spcBef>
              <a:spcAft>
                <a:spcPts val="600"/>
              </a:spcAft>
            </a:pPr>
            <a:r>
              <a:rPr lang="pt-BR" sz="1600" i="0" u="sng" dirty="0">
                <a:solidFill>
                  <a:schemeClr val="tx1"/>
                </a:solidFill>
                <a:effectLst/>
                <a:latin typeface="Georgia" panose="02040502050405020303" pitchFamily="18" charset="0"/>
              </a:rPr>
              <a:t>Poem</a:t>
            </a:r>
            <a:r>
              <a:rPr lang="pt-BR" sz="1600" b="0" i="0" u="none" strike="noStrike" dirty="0">
                <a:solidFill>
                  <a:schemeClr val="tx1"/>
                </a:solidFill>
                <a:effectLst/>
                <a:latin typeface="Georgia" panose="02040502050405020303" pitchFamily="18" charset="0"/>
              </a:rPr>
              <a:t>: </a:t>
            </a:r>
            <a:r>
              <a:rPr lang="pt-BR" sz="1600" b="0" i="1" u="none" strike="noStrike" dirty="0">
                <a:solidFill>
                  <a:schemeClr val="tx1"/>
                </a:solidFill>
                <a:effectLst/>
                <a:latin typeface="Georgia" panose="02040502050405020303" pitchFamily="18" charset="0"/>
              </a:rPr>
              <a:t>Rumpatur funis argenteus, atque recurrat / aurea virga, super contrita sit hydria fontem.</a:t>
            </a:r>
          </a:p>
          <a:p>
            <a:pPr rtl="0">
              <a:lnSpc>
                <a:spcPct val="100000"/>
              </a:lnSpc>
              <a:spcBef>
                <a:spcPts val="0"/>
              </a:spcBef>
              <a:spcAft>
                <a:spcPts val="600"/>
              </a:spcAft>
            </a:pPr>
            <a:endParaRPr lang="pt-BR" sz="600" b="0" dirty="0">
              <a:solidFill>
                <a:schemeClr val="tx1"/>
              </a:solidFill>
              <a:effectLst/>
              <a:latin typeface="Georgia" panose="02040502050405020303" pitchFamily="18" charset="0"/>
            </a:endParaRPr>
          </a:p>
          <a:p>
            <a:pPr rtl="0">
              <a:lnSpc>
                <a:spcPct val="100000"/>
              </a:lnSpc>
              <a:spcBef>
                <a:spcPts val="0"/>
              </a:spcBef>
              <a:spcAft>
                <a:spcPts val="600"/>
              </a:spcAft>
            </a:pPr>
            <a:r>
              <a:rPr lang="en-US" sz="1600" b="0" i="0" u="none" strike="noStrike" dirty="0">
                <a:solidFill>
                  <a:schemeClr val="tx1"/>
                </a:solidFill>
                <a:effectLst/>
                <a:latin typeface="Georgia" panose="02040502050405020303" pitchFamily="18" charset="0"/>
              </a:rPr>
              <a:t>[The silver cord shall be broken, and the golden staff shall shrink back, and the pitcher shall be smashed at the fountain.]</a:t>
            </a:r>
          </a:p>
          <a:p>
            <a:pPr rtl="0">
              <a:lnSpc>
                <a:spcPct val="100000"/>
              </a:lnSpc>
              <a:spcBef>
                <a:spcPts val="0"/>
              </a:spcBef>
              <a:spcAft>
                <a:spcPts val="600"/>
              </a:spcAft>
            </a:pPr>
            <a:endParaRPr lang="en-US" sz="600" i="0" u="none" strike="noStrike" dirty="0">
              <a:solidFill>
                <a:schemeClr val="tx1"/>
              </a:solidFill>
              <a:latin typeface="Georgia" panose="02040502050405020303" pitchFamily="18" charset="0"/>
            </a:endParaRPr>
          </a:p>
          <a:p>
            <a:pPr rtl="0">
              <a:lnSpc>
                <a:spcPct val="100000"/>
              </a:lnSpc>
              <a:spcBef>
                <a:spcPts val="0"/>
              </a:spcBef>
              <a:spcAft>
                <a:spcPts val="600"/>
              </a:spcAft>
            </a:pPr>
            <a:r>
              <a:rPr lang="en-GB" sz="1600" i="0" u="sng" dirty="0">
                <a:solidFill>
                  <a:schemeClr val="tx1"/>
                </a:solidFill>
                <a:effectLst/>
                <a:latin typeface="Georgia" panose="02040502050405020303" pitchFamily="18" charset="0"/>
              </a:rPr>
              <a:t>Gloss</a:t>
            </a:r>
            <a:r>
              <a:rPr lang="en-GB" sz="1600" b="0" i="0" u="none" strike="noStrike" dirty="0">
                <a:solidFill>
                  <a:schemeClr val="tx1"/>
                </a:solidFill>
                <a:effectLst/>
                <a:latin typeface="Georgia" panose="02040502050405020303" pitchFamily="18" charset="0"/>
              </a:rPr>
              <a:t>:</a:t>
            </a:r>
            <a:r>
              <a:rPr lang="en-GB" sz="1600" b="0" i="1" u="none" strike="noStrike" dirty="0">
                <a:solidFill>
                  <a:schemeClr val="tx1"/>
                </a:solidFill>
                <a:effectLst/>
                <a:latin typeface="Georgia" panose="02040502050405020303" pitchFamily="18" charset="0"/>
              </a:rPr>
              <a:t> </a:t>
            </a:r>
            <a:r>
              <a:rPr lang="en-GB" sz="1600" b="1" i="1" u="none" strike="noStrike" dirty="0">
                <a:solidFill>
                  <a:schemeClr val="tx1"/>
                </a:solidFill>
                <a:effectLst/>
                <a:latin typeface="Georgia" panose="02040502050405020303" pitchFamily="18" charset="0"/>
              </a:rPr>
              <a:t>Avicenna</a:t>
            </a:r>
            <a:r>
              <a:rPr lang="en-GB" sz="1600" b="0" i="1" u="none" strike="noStrike" dirty="0">
                <a:solidFill>
                  <a:schemeClr val="tx1"/>
                </a:solidFill>
                <a:effectLst/>
                <a:latin typeface="Georgia" panose="02040502050405020303" pitchFamily="18" charset="0"/>
              </a:rPr>
              <a:t> </a:t>
            </a:r>
            <a:r>
              <a:rPr lang="en-GB" sz="1600" b="0" i="1" u="none" strike="noStrike" dirty="0" err="1">
                <a:solidFill>
                  <a:schemeClr val="tx1"/>
                </a:solidFill>
                <a:effectLst/>
                <a:latin typeface="Georgia" panose="02040502050405020303" pitchFamily="18" charset="0"/>
              </a:rPr>
              <a:t>comparat</a:t>
            </a:r>
            <a:r>
              <a:rPr lang="en-GB" sz="1600" b="0" i="1" u="none" strike="noStrike" dirty="0">
                <a:solidFill>
                  <a:schemeClr val="tx1"/>
                </a:solidFill>
                <a:effectLst/>
                <a:latin typeface="Georgia" panose="02040502050405020303" pitchFamily="18" charset="0"/>
              </a:rPr>
              <a:t> </a:t>
            </a:r>
            <a:r>
              <a:rPr lang="en-GB" sz="1600" b="0" i="1" u="none" strike="noStrike" dirty="0" err="1">
                <a:solidFill>
                  <a:schemeClr val="tx1"/>
                </a:solidFill>
                <a:effectLst/>
                <a:latin typeface="Georgia" panose="02040502050405020303" pitchFamily="18" charset="0"/>
              </a:rPr>
              <a:t>vitam</a:t>
            </a:r>
            <a:r>
              <a:rPr lang="en-GB" sz="1600" b="0" i="1" u="none" strike="noStrike" dirty="0">
                <a:solidFill>
                  <a:schemeClr val="tx1"/>
                </a:solidFill>
                <a:effectLst/>
                <a:latin typeface="Georgia" panose="02040502050405020303" pitchFamily="18" charset="0"/>
              </a:rPr>
              <a:t> hominis lucerne </a:t>
            </a:r>
            <a:r>
              <a:rPr lang="en-GB" sz="1600" b="0" i="1" u="none" strike="noStrike" dirty="0" err="1">
                <a:solidFill>
                  <a:schemeClr val="tx1"/>
                </a:solidFill>
                <a:effectLst/>
                <a:latin typeface="Georgia" panose="02040502050405020303" pitchFamily="18" charset="0"/>
              </a:rPr>
              <a:t>ardenti</a:t>
            </a:r>
            <a:r>
              <a:rPr lang="en-GB" sz="1600" b="0" i="1" u="none" strike="noStrike" dirty="0">
                <a:solidFill>
                  <a:schemeClr val="tx1"/>
                </a:solidFill>
                <a:effectLst/>
                <a:latin typeface="Georgia" panose="02040502050405020303" pitchFamily="18" charset="0"/>
              </a:rPr>
              <a:t> et est loco </a:t>
            </a:r>
            <a:r>
              <a:rPr lang="en-GB" sz="1600" b="0" i="1" u="none" strike="noStrike" dirty="0" err="1">
                <a:solidFill>
                  <a:schemeClr val="tx1"/>
                </a:solidFill>
                <a:effectLst/>
                <a:latin typeface="Georgia" panose="02040502050405020303" pitchFamily="18" charset="0"/>
              </a:rPr>
              <a:t>olei</a:t>
            </a:r>
            <a:r>
              <a:rPr lang="en-GB" sz="1600" b="0" i="1" u="none" strike="noStrike" dirty="0">
                <a:solidFill>
                  <a:schemeClr val="tx1"/>
                </a:solidFill>
                <a:effectLst/>
                <a:latin typeface="Georgia" panose="02040502050405020303" pitchFamily="18" charset="0"/>
              </a:rPr>
              <a:t> </a:t>
            </a:r>
            <a:r>
              <a:rPr lang="en-GB" sz="1600" b="0" i="1" u="none" strike="noStrike" dirty="0" err="1">
                <a:solidFill>
                  <a:schemeClr val="tx1"/>
                </a:solidFill>
                <a:effectLst/>
                <a:latin typeface="Georgia" panose="02040502050405020303" pitchFamily="18" charset="0"/>
              </a:rPr>
              <a:t>lampadis</a:t>
            </a:r>
            <a:r>
              <a:rPr lang="en-GB" sz="1600" b="0" i="1" u="none" strike="noStrike" dirty="0">
                <a:solidFill>
                  <a:schemeClr val="tx1"/>
                </a:solidFill>
                <a:effectLst/>
                <a:latin typeface="Georgia" panose="02040502050405020303" pitchFamily="18" charset="0"/>
              </a:rPr>
              <a:t> </a:t>
            </a:r>
            <a:r>
              <a:rPr lang="en-GB" sz="1600" b="0" i="1" u="none" strike="noStrike" dirty="0" err="1">
                <a:solidFill>
                  <a:schemeClr val="tx1"/>
                </a:solidFill>
                <a:effectLst/>
                <a:latin typeface="Georgia" panose="02040502050405020303" pitchFamily="18" charset="0"/>
              </a:rPr>
              <a:t>humanitas</a:t>
            </a:r>
            <a:r>
              <a:rPr lang="en-GB" sz="1600" b="0" i="1" u="none" strike="noStrike" dirty="0">
                <a:solidFill>
                  <a:schemeClr val="tx1"/>
                </a:solidFill>
                <a:effectLst/>
                <a:latin typeface="Georgia" panose="02040502050405020303" pitchFamily="18" charset="0"/>
              </a:rPr>
              <a:t> </a:t>
            </a:r>
            <a:r>
              <a:rPr lang="en-GB" sz="1600" b="0" i="1" u="none" strike="noStrike" dirty="0" err="1">
                <a:solidFill>
                  <a:schemeClr val="tx1"/>
                </a:solidFill>
                <a:effectLst/>
                <a:latin typeface="Georgia" panose="02040502050405020303" pitchFamily="18" charset="0"/>
              </a:rPr>
              <a:t>substantialis</a:t>
            </a:r>
            <a:r>
              <a:rPr lang="en-GB" sz="1600" b="0" i="1" u="none" strike="noStrike" dirty="0">
                <a:solidFill>
                  <a:schemeClr val="tx1"/>
                </a:solidFill>
                <a:effectLst/>
                <a:latin typeface="Georgia" panose="02040502050405020303" pitchFamily="18" charset="0"/>
              </a:rPr>
              <a:t>, loco ignis, qui </a:t>
            </a:r>
            <a:r>
              <a:rPr lang="en-GB" sz="1600" b="0" i="1" u="none" strike="noStrike" dirty="0" err="1">
                <a:solidFill>
                  <a:schemeClr val="tx1"/>
                </a:solidFill>
                <a:effectLst/>
                <a:latin typeface="Georgia" panose="02040502050405020303" pitchFamily="18" charset="0"/>
              </a:rPr>
              <a:t>pascitur</a:t>
            </a:r>
            <a:r>
              <a:rPr lang="en-GB" sz="1600" b="0" i="1" u="none" strike="noStrike" dirty="0">
                <a:solidFill>
                  <a:schemeClr val="tx1"/>
                </a:solidFill>
                <a:effectLst/>
                <a:latin typeface="Georgia" panose="02040502050405020303" pitchFamily="18" charset="0"/>
              </a:rPr>
              <a:t> ex oleo, </a:t>
            </a:r>
            <a:r>
              <a:rPr lang="en-GB" sz="1600" b="0" i="1" u="none" strike="noStrike" dirty="0" err="1">
                <a:solidFill>
                  <a:schemeClr val="tx1"/>
                </a:solidFill>
                <a:effectLst/>
                <a:latin typeface="Georgia" panose="02040502050405020303" pitchFamily="18" charset="0"/>
              </a:rPr>
              <a:t>calor</a:t>
            </a:r>
            <a:r>
              <a:rPr lang="en-GB" sz="1600" b="0" i="1" u="none" strike="noStrike" dirty="0">
                <a:solidFill>
                  <a:schemeClr val="tx1"/>
                </a:solidFill>
                <a:effectLst/>
                <a:latin typeface="Georgia" panose="02040502050405020303" pitchFamily="18" charset="0"/>
              </a:rPr>
              <a:t> </a:t>
            </a:r>
            <a:r>
              <a:rPr lang="en-GB" sz="1600" b="0" i="1" u="none" strike="noStrike" dirty="0" err="1">
                <a:solidFill>
                  <a:schemeClr val="tx1"/>
                </a:solidFill>
                <a:effectLst/>
                <a:latin typeface="Georgia" panose="02040502050405020303" pitchFamily="18" charset="0"/>
              </a:rPr>
              <a:t>naturalis</a:t>
            </a:r>
            <a:r>
              <a:rPr lang="en-GB" sz="1600" b="0" i="1" u="none" strike="noStrike" dirty="0">
                <a:solidFill>
                  <a:schemeClr val="tx1"/>
                </a:solidFill>
                <a:effectLst/>
                <a:latin typeface="Georgia" panose="02040502050405020303" pitchFamily="18" charset="0"/>
              </a:rPr>
              <a:t>, qui </a:t>
            </a:r>
            <a:r>
              <a:rPr lang="en-GB" sz="1600" b="0" i="1" u="none" strike="noStrike" dirty="0" err="1">
                <a:solidFill>
                  <a:schemeClr val="tx1"/>
                </a:solidFill>
                <a:effectLst/>
                <a:latin typeface="Georgia" panose="02040502050405020303" pitchFamily="18" charset="0"/>
              </a:rPr>
              <a:t>pascitur</a:t>
            </a:r>
            <a:r>
              <a:rPr lang="en-GB" sz="1600" b="0" i="1" u="none" strike="noStrike" dirty="0">
                <a:solidFill>
                  <a:schemeClr val="tx1"/>
                </a:solidFill>
                <a:effectLst/>
                <a:latin typeface="Georgia" panose="02040502050405020303" pitchFamily="18" charset="0"/>
              </a:rPr>
              <a:t> ex </a:t>
            </a:r>
            <a:r>
              <a:rPr lang="en-GB" sz="1600" b="0" i="1" u="none" strike="noStrike" dirty="0" err="1">
                <a:solidFill>
                  <a:schemeClr val="tx1"/>
                </a:solidFill>
                <a:effectLst/>
                <a:latin typeface="Georgia" panose="02040502050405020303" pitchFamily="18" charset="0"/>
              </a:rPr>
              <a:t>humiditate</a:t>
            </a:r>
            <a:r>
              <a:rPr lang="en-GB" sz="1600" b="0" i="1" u="none" strike="noStrike" dirty="0">
                <a:solidFill>
                  <a:schemeClr val="tx1"/>
                </a:solidFill>
                <a:effectLst/>
                <a:latin typeface="Georgia" panose="02040502050405020303" pitchFamily="18" charset="0"/>
              </a:rPr>
              <a:t> </a:t>
            </a:r>
            <a:r>
              <a:rPr lang="en-GB" sz="1600" b="0" i="1" u="none" strike="noStrike" dirty="0" err="1">
                <a:solidFill>
                  <a:schemeClr val="tx1"/>
                </a:solidFill>
                <a:effectLst/>
                <a:latin typeface="Georgia" panose="02040502050405020303" pitchFamily="18" charset="0"/>
              </a:rPr>
              <a:t>substantiali</a:t>
            </a:r>
            <a:r>
              <a:rPr lang="en-GB" sz="1600" b="0" i="1" u="none" strike="noStrike" dirty="0">
                <a:solidFill>
                  <a:schemeClr val="tx1"/>
                </a:solidFill>
                <a:effectLst/>
                <a:latin typeface="Georgia" panose="02040502050405020303" pitchFamily="18" charset="0"/>
              </a:rPr>
              <a:t>. </a:t>
            </a:r>
            <a:r>
              <a:rPr lang="en-GB" sz="1600" b="0" i="1" u="none" strike="noStrike" dirty="0" err="1">
                <a:solidFill>
                  <a:schemeClr val="tx1"/>
                </a:solidFill>
                <a:effectLst/>
                <a:latin typeface="Georgia" panose="02040502050405020303" pitchFamily="18" charset="0"/>
              </a:rPr>
              <a:t>Moritur</a:t>
            </a:r>
            <a:r>
              <a:rPr lang="en-GB" sz="1600" b="0" i="1" u="none" strike="noStrike" dirty="0">
                <a:solidFill>
                  <a:schemeClr val="tx1"/>
                </a:solidFill>
                <a:effectLst/>
                <a:latin typeface="Georgia" panose="02040502050405020303" pitchFamily="18" charset="0"/>
              </a:rPr>
              <a:t> ergo homo </a:t>
            </a:r>
            <a:r>
              <a:rPr lang="en-GB" sz="1600" b="0" i="1" u="none" strike="noStrike" dirty="0" err="1">
                <a:solidFill>
                  <a:schemeClr val="tx1"/>
                </a:solidFill>
                <a:effectLst/>
                <a:latin typeface="Georgia" panose="02040502050405020303" pitchFamily="18" charset="0"/>
              </a:rPr>
              <a:t>vel</a:t>
            </a:r>
            <a:r>
              <a:rPr lang="en-GB" sz="1600" b="0" i="1" u="none" strike="noStrike" dirty="0">
                <a:solidFill>
                  <a:schemeClr val="tx1"/>
                </a:solidFill>
                <a:effectLst/>
                <a:latin typeface="Georgia" panose="02040502050405020303" pitchFamily="18" charset="0"/>
              </a:rPr>
              <a:t> cum </a:t>
            </a:r>
            <a:r>
              <a:rPr lang="en-GB" sz="1600" b="0" i="1" u="none" strike="noStrike" dirty="0" err="1">
                <a:solidFill>
                  <a:schemeClr val="tx1"/>
                </a:solidFill>
                <a:effectLst/>
                <a:latin typeface="Georgia" panose="02040502050405020303" pitchFamily="18" charset="0"/>
              </a:rPr>
              <a:t>calor</a:t>
            </a:r>
            <a:r>
              <a:rPr lang="en-GB" sz="1600" b="0" i="1" u="none" strike="noStrike" dirty="0">
                <a:solidFill>
                  <a:schemeClr val="tx1"/>
                </a:solidFill>
                <a:effectLst/>
                <a:latin typeface="Georgia" panose="02040502050405020303" pitchFamily="18" charset="0"/>
              </a:rPr>
              <a:t> </a:t>
            </a:r>
            <a:r>
              <a:rPr lang="en-GB" sz="1600" b="0" i="1" u="none" strike="noStrike" dirty="0" err="1">
                <a:solidFill>
                  <a:schemeClr val="tx1"/>
                </a:solidFill>
                <a:effectLst/>
                <a:latin typeface="Georgia" panose="02040502050405020303" pitchFamily="18" charset="0"/>
              </a:rPr>
              <a:t>consumpserit</a:t>
            </a:r>
            <a:r>
              <a:rPr lang="en-GB" sz="1600" b="0" i="1" u="none" strike="noStrike" dirty="0">
                <a:solidFill>
                  <a:schemeClr val="tx1"/>
                </a:solidFill>
                <a:effectLst/>
                <a:latin typeface="Georgia" panose="02040502050405020303" pitchFamily="18" charset="0"/>
              </a:rPr>
              <a:t> </a:t>
            </a:r>
            <a:r>
              <a:rPr lang="en-GB" sz="1600" b="0" i="1" u="none" strike="noStrike" dirty="0" err="1">
                <a:solidFill>
                  <a:schemeClr val="tx1"/>
                </a:solidFill>
                <a:effectLst/>
                <a:latin typeface="Georgia" panose="02040502050405020303" pitchFamily="18" charset="0"/>
              </a:rPr>
              <a:t>humiditatem</a:t>
            </a:r>
            <a:r>
              <a:rPr lang="en-GB" sz="1600" b="0" i="1" u="none" strike="noStrike" dirty="0">
                <a:solidFill>
                  <a:schemeClr val="tx1"/>
                </a:solidFill>
                <a:effectLst/>
                <a:latin typeface="Georgia" panose="02040502050405020303" pitchFamily="18" charset="0"/>
              </a:rPr>
              <a:t>, </a:t>
            </a:r>
            <a:r>
              <a:rPr lang="en-GB" sz="1600" b="0" i="1" u="none" strike="noStrike" dirty="0" err="1">
                <a:solidFill>
                  <a:schemeClr val="tx1"/>
                </a:solidFill>
                <a:effectLst/>
                <a:latin typeface="Georgia" panose="02040502050405020303" pitchFamily="18" charset="0"/>
              </a:rPr>
              <a:t>uel</a:t>
            </a:r>
            <a:r>
              <a:rPr lang="en-GB" sz="1600" b="0" i="1" u="none" strike="noStrike" dirty="0">
                <a:solidFill>
                  <a:schemeClr val="tx1"/>
                </a:solidFill>
                <a:effectLst/>
                <a:latin typeface="Georgia" panose="02040502050405020303" pitchFamily="18" charset="0"/>
              </a:rPr>
              <a:t> </a:t>
            </a:r>
            <a:r>
              <a:rPr lang="en-GB" sz="1600" b="0" i="1" u="none" strike="noStrike" dirty="0" err="1">
                <a:solidFill>
                  <a:schemeClr val="tx1"/>
                </a:solidFill>
                <a:effectLst/>
                <a:latin typeface="Georgia" panose="02040502050405020303" pitchFamily="18" charset="0"/>
              </a:rPr>
              <a:t>humiditas</a:t>
            </a:r>
            <a:r>
              <a:rPr lang="en-GB" sz="1600" b="0" i="1" u="none" strike="noStrike" dirty="0">
                <a:solidFill>
                  <a:schemeClr val="tx1"/>
                </a:solidFill>
                <a:effectLst/>
                <a:latin typeface="Georgia" panose="02040502050405020303" pitchFamily="18" charset="0"/>
              </a:rPr>
              <a:t> </a:t>
            </a:r>
            <a:r>
              <a:rPr lang="en-GB" sz="1600" b="0" i="1" u="none" strike="noStrike" dirty="0" err="1">
                <a:solidFill>
                  <a:schemeClr val="tx1"/>
                </a:solidFill>
                <a:effectLst/>
                <a:latin typeface="Georgia" panose="02040502050405020303" pitchFamily="18" charset="0"/>
              </a:rPr>
              <a:t>suffocaverit</a:t>
            </a:r>
            <a:r>
              <a:rPr lang="en-GB" sz="1600" b="0" i="1" u="none" strike="noStrike" dirty="0">
                <a:solidFill>
                  <a:schemeClr val="tx1"/>
                </a:solidFill>
                <a:effectLst/>
                <a:latin typeface="Georgia" panose="02040502050405020303" pitchFamily="18" charset="0"/>
              </a:rPr>
              <a:t> </a:t>
            </a:r>
            <a:r>
              <a:rPr lang="en-GB" sz="1600" b="0" i="1" u="none" strike="noStrike" dirty="0" err="1">
                <a:solidFill>
                  <a:schemeClr val="tx1"/>
                </a:solidFill>
                <a:effectLst/>
                <a:latin typeface="Georgia" panose="02040502050405020303" pitchFamily="18" charset="0"/>
              </a:rPr>
              <a:t>calorem</a:t>
            </a:r>
            <a:r>
              <a:rPr lang="en-GB" sz="1600" b="0" i="1" u="none" strike="noStrike" dirty="0">
                <a:solidFill>
                  <a:schemeClr val="tx1"/>
                </a:solidFill>
                <a:effectLst/>
                <a:latin typeface="Georgia" panose="02040502050405020303" pitchFamily="18" charset="0"/>
              </a:rPr>
              <a:t>. </a:t>
            </a:r>
            <a:r>
              <a:rPr lang="en-GB" sz="1600" b="0" i="1" u="none" strike="noStrike" dirty="0" err="1">
                <a:solidFill>
                  <a:schemeClr val="tx1"/>
                </a:solidFill>
                <a:effectLst/>
                <a:latin typeface="Georgia" panose="02040502050405020303" pitchFamily="18" charset="0"/>
              </a:rPr>
              <a:t>Comparatur</a:t>
            </a:r>
            <a:r>
              <a:rPr lang="en-GB" sz="1600" b="0" i="1" u="none" strike="noStrike" dirty="0">
                <a:solidFill>
                  <a:schemeClr val="tx1"/>
                </a:solidFill>
                <a:effectLst/>
                <a:latin typeface="Georgia" panose="02040502050405020303" pitchFamily="18" charset="0"/>
              </a:rPr>
              <a:t> </a:t>
            </a:r>
            <a:r>
              <a:rPr lang="en-GB" sz="1600" b="0" i="1" u="none" strike="noStrike" dirty="0" err="1">
                <a:solidFill>
                  <a:schemeClr val="tx1"/>
                </a:solidFill>
                <a:effectLst/>
                <a:latin typeface="Georgia" panose="02040502050405020303" pitchFamily="18" charset="0"/>
              </a:rPr>
              <a:t>itaque</a:t>
            </a:r>
            <a:r>
              <a:rPr lang="en-GB" sz="1600" b="0" i="1" u="none" strike="noStrike" dirty="0">
                <a:solidFill>
                  <a:schemeClr val="tx1"/>
                </a:solidFill>
                <a:effectLst/>
                <a:latin typeface="Georgia" panose="02040502050405020303" pitchFamily="18" charset="0"/>
              </a:rPr>
              <a:t> </a:t>
            </a:r>
            <a:r>
              <a:rPr lang="en-GB" sz="1600" b="0" i="1" u="none" strike="noStrike" dirty="0" err="1">
                <a:solidFill>
                  <a:schemeClr val="tx1"/>
                </a:solidFill>
                <a:effectLst/>
                <a:latin typeface="Georgia" panose="02040502050405020303" pitchFamily="18" charset="0"/>
              </a:rPr>
              <a:t>calor</a:t>
            </a:r>
            <a:r>
              <a:rPr lang="en-GB" sz="1600" b="0" i="1" u="none" strike="noStrike" dirty="0">
                <a:solidFill>
                  <a:schemeClr val="tx1"/>
                </a:solidFill>
                <a:effectLst/>
                <a:latin typeface="Georgia" panose="02040502050405020303" pitchFamily="18" charset="0"/>
              </a:rPr>
              <a:t> </a:t>
            </a:r>
            <a:r>
              <a:rPr lang="en-GB" sz="1600" b="0" i="1" u="none" strike="noStrike" dirty="0" err="1">
                <a:solidFill>
                  <a:schemeClr val="tx1"/>
                </a:solidFill>
                <a:effectLst/>
                <a:latin typeface="Georgia" panose="02040502050405020303" pitchFamily="18" charset="0"/>
              </a:rPr>
              <a:t>naturalis</a:t>
            </a:r>
            <a:r>
              <a:rPr lang="en-GB" sz="1600" b="0" i="1" u="none" strike="noStrike" dirty="0">
                <a:solidFill>
                  <a:schemeClr val="tx1"/>
                </a:solidFill>
                <a:effectLst/>
                <a:latin typeface="Georgia" panose="02040502050405020303" pitchFamily="18" charset="0"/>
              </a:rPr>
              <a:t> rote super </a:t>
            </a:r>
            <a:r>
              <a:rPr lang="en-GB" sz="1600" b="0" i="1" u="none" strike="noStrike" dirty="0" err="1">
                <a:solidFill>
                  <a:schemeClr val="tx1"/>
                </a:solidFill>
                <a:effectLst/>
                <a:latin typeface="Georgia" panose="02040502050405020303" pitchFamily="18" charset="0"/>
              </a:rPr>
              <a:t>cisternam</a:t>
            </a:r>
            <a:r>
              <a:rPr lang="en-GB" sz="1600" b="0" i="1" u="none" strike="noStrike" dirty="0">
                <a:solidFill>
                  <a:schemeClr val="tx1"/>
                </a:solidFill>
                <a:effectLst/>
                <a:latin typeface="Georgia" panose="02040502050405020303" pitchFamily="18" charset="0"/>
              </a:rPr>
              <a:t> et </a:t>
            </a:r>
            <a:r>
              <a:rPr lang="en-GB" sz="1600" b="0" i="1" u="none" strike="noStrike" dirty="0" err="1">
                <a:solidFill>
                  <a:schemeClr val="tx1"/>
                </a:solidFill>
                <a:effectLst/>
                <a:latin typeface="Georgia" panose="02040502050405020303" pitchFamily="18" charset="0"/>
              </a:rPr>
              <a:t>humanitas</a:t>
            </a:r>
            <a:r>
              <a:rPr lang="en-GB" sz="1600" b="0" i="1" u="none" strike="noStrike" dirty="0">
                <a:solidFill>
                  <a:schemeClr val="tx1"/>
                </a:solidFill>
                <a:effectLst/>
                <a:latin typeface="Georgia" panose="02040502050405020303" pitchFamily="18" charset="0"/>
              </a:rPr>
              <a:t> </a:t>
            </a:r>
            <a:r>
              <a:rPr lang="en-GB" sz="1600" b="0" i="1" u="none" strike="noStrike" dirty="0" err="1">
                <a:solidFill>
                  <a:schemeClr val="tx1"/>
                </a:solidFill>
                <a:effectLst/>
                <a:latin typeface="Georgia" panose="02040502050405020303" pitchFamily="18" charset="0"/>
              </a:rPr>
              <a:t>substantialis</a:t>
            </a:r>
            <a:r>
              <a:rPr lang="en-GB" sz="1600" b="0" i="1" u="none" strike="noStrike" dirty="0">
                <a:solidFill>
                  <a:schemeClr val="tx1"/>
                </a:solidFill>
                <a:effectLst/>
                <a:latin typeface="Georgia" panose="02040502050405020303" pitchFamily="18" charset="0"/>
              </a:rPr>
              <a:t> </a:t>
            </a:r>
            <a:r>
              <a:rPr lang="en-GB" sz="1600" b="0" i="1" u="none" strike="noStrike" dirty="0" err="1">
                <a:solidFill>
                  <a:schemeClr val="tx1"/>
                </a:solidFill>
                <a:effectLst/>
                <a:latin typeface="Georgia" panose="02040502050405020303" pitchFamily="18" charset="0"/>
              </a:rPr>
              <a:t>hydrie</a:t>
            </a:r>
            <a:r>
              <a:rPr lang="en-GB" sz="1600" b="0" i="1" u="none" strike="noStrike" dirty="0">
                <a:solidFill>
                  <a:schemeClr val="tx1"/>
                </a:solidFill>
                <a:effectLst/>
                <a:latin typeface="Georgia" panose="02040502050405020303" pitchFamily="18" charset="0"/>
              </a:rPr>
              <a:t> super </a:t>
            </a:r>
            <a:r>
              <a:rPr lang="en-GB" sz="1600" b="0" i="1" u="none" strike="noStrike" dirty="0" err="1">
                <a:solidFill>
                  <a:schemeClr val="tx1"/>
                </a:solidFill>
                <a:effectLst/>
                <a:latin typeface="Georgia" panose="02040502050405020303" pitchFamily="18" charset="0"/>
              </a:rPr>
              <a:t>fontem</a:t>
            </a:r>
            <a:r>
              <a:rPr lang="en-GB" sz="1600" b="0" i="1" u="none" strike="noStrike" dirty="0">
                <a:solidFill>
                  <a:schemeClr val="tx1"/>
                </a:solidFill>
                <a:effectLst/>
                <a:latin typeface="Georgia" panose="02040502050405020303" pitchFamily="18" charset="0"/>
              </a:rPr>
              <a:t>.</a:t>
            </a:r>
            <a:endParaRPr lang="en-GB" sz="1800" b="0" dirty="0">
              <a:solidFill>
                <a:schemeClr val="tx1"/>
              </a:solidFill>
              <a:effectLst/>
              <a:latin typeface="Georgia" panose="02040502050405020303" pitchFamily="18" charset="0"/>
            </a:endParaRPr>
          </a:p>
        </p:txBody>
      </p:sp>
      <p:sp>
        <p:nvSpPr>
          <p:cNvPr id="9" name="Content Placeholder 2">
            <a:extLst>
              <a:ext uri="{FF2B5EF4-FFF2-40B4-BE49-F238E27FC236}">
                <a16:creationId xmlns:a16="http://schemas.microsoft.com/office/drawing/2014/main" id="{20AF34F2-3562-D14B-63C8-9E98515A45EA}"/>
              </a:ext>
            </a:extLst>
          </p:cNvPr>
          <p:cNvSpPr txBox="1">
            <a:spLocks/>
          </p:cNvSpPr>
          <p:nvPr/>
        </p:nvSpPr>
        <p:spPr>
          <a:xfrm>
            <a:off x="8649325" y="1863444"/>
            <a:ext cx="4726898" cy="1047232"/>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7000"/>
              </a:lnSpc>
              <a:spcAft>
                <a:spcPts val="800"/>
              </a:spcAft>
            </a:pPr>
            <a:r>
              <a:rPr lang="en-US" sz="1800" dirty="0" err="1">
                <a:solidFill>
                  <a:schemeClr val="tx1"/>
                </a:solidFill>
                <a:latin typeface="Georgia" panose="02040502050405020303" pitchFamily="18" charset="0"/>
                <a:ea typeface="Calibri" panose="020F0502020204030204" pitchFamily="34" charset="0"/>
              </a:rPr>
              <a:t>BNF</a:t>
            </a:r>
            <a:r>
              <a:rPr lang="en-US" sz="1800" dirty="0">
                <a:solidFill>
                  <a:schemeClr val="tx1"/>
                </a:solidFill>
                <a:latin typeface="Georgia" panose="02040502050405020303" pitchFamily="18" charset="0"/>
                <a:ea typeface="Calibri" panose="020F0502020204030204" pitchFamily="34" charset="0"/>
              </a:rPr>
              <a:t> lat. 16252 (13</a:t>
            </a:r>
            <a:r>
              <a:rPr lang="en-US" sz="1800" baseline="30000" dirty="0">
                <a:solidFill>
                  <a:schemeClr val="tx1"/>
                </a:solidFill>
                <a:latin typeface="Georgia" panose="02040502050405020303" pitchFamily="18" charset="0"/>
                <a:ea typeface="Calibri" panose="020F0502020204030204" pitchFamily="34" charset="0"/>
              </a:rPr>
              <a:t>th</a:t>
            </a:r>
            <a:r>
              <a:rPr lang="en-US" sz="1800" dirty="0">
                <a:solidFill>
                  <a:schemeClr val="tx1"/>
                </a:solidFill>
                <a:latin typeface="Georgia" panose="02040502050405020303" pitchFamily="18" charset="0"/>
                <a:ea typeface="Calibri" panose="020F0502020204030204" pitchFamily="34" charset="0"/>
              </a:rPr>
              <a:t> c), fol. </a:t>
            </a:r>
            <a:r>
              <a:rPr lang="en-US" sz="1800" dirty="0" err="1">
                <a:solidFill>
                  <a:schemeClr val="tx1"/>
                </a:solidFill>
                <a:latin typeface="Georgia" panose="02040502050405020303" pitchFamily="18" charset="0"/>
                <a:ea typeface="Calibri" panose="020F0502020204030204" pitchFamily="34" charset="0"/>
              </a:rPr>
              <a:t>132r</a:t>
            </a:r>
            <a:endParaRPr lang="en-US" sz="1800" dirty="0">
              <a:solidFill>
                <a:schemeClr val="tx1"/>
              </a:solidFill>
              <a:effectLst/>
              <a:latin typeface="Georgia" panose="02040502050405020303" pitchFamily="18" charset="0"/>
              <a:ea typeface="Calibri" panose="020F0502020204030204" pitchFamily="34" charset="0"/>
            </a:endParaRPr>
          </a:p>
        </p:txBody>
      </p:sp>
      <p:pic>
        <p:nvPicPr>
          <p:cNvPr id="5" name="Picture 4">
            <a:extLst>
              <a:ext uri="{FF2B5EF4-FFF2-40B4-BE49-F238E27FC236}">
                <a16:creationId xmlns:a16="http://schemas.microsoft.com/office/drawing/2014/main" id="{EB8BA775-799D-79FF-91CB-487503A17119}"/>
              </a:ext>
            </a:extLst>
          </p:cNvPr>
          <p:cNvPicPr>
            <a:picLocks noChangeAspect="1"/>
          </p:cNvPicPr>
          <p:nvPr/>
        </p:nvPicPr>
        <p:blipFill>
          <a:blip r:embed="rId2"/>
          <a:stretch>
            <a:fillRect/>
          </a:stretch>
        </p:blipFill>
        <p:spPr>
          <a:xfrm>
            <a:off x="6799288" y="2387060"/>
            <a:ext cx="5257800" cy="2466975"/>
          </a:xfrm>
          <a:prstGeom prst="rect">
            <a:avLst/>
          </a:prstGeom>
        </p:spPr>
      </p:pic>
      <p:sp>
        <p:nvSpPr>
          <p:cNvPr id="7" name="Content Placeholder 2">
            <a:extLst>
              <a:ext uri="{FF2B5EF4-FFF2-40B4-BE49-F238E27FC236}">
                <a16:creationId xmlns:a16="http://schemas.microsoft.com/office/drawing/2014/main" id="{B85559F0-A4BB-BB83-1BBB-CF8AE5A89B28}"/>
              </a:ext>
            </a:extLst>
          </p:cNvPr>
          <p:cNvSpPr txBox="1">
            <a:spLocks/>
          </p:cNvSpPr>
          <p:nvPr/>
        </p:nvSpPr>
        <p:spPr>
          <a:xfrm>
            <a:off x="404734" y="5267216"/>
            <a:ext cx="11382531" cy="938858"/>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rtl="0">
              <a:lnSpc>
                <a:spcPct val="100000"/>
              </a:lnSpc>
              <a:spcBef>
                <a:spcPts val="0"/>
              </a:spcBef>
              <a:spcAft>
                <a:spcPts val="600"/>
              </a:spcAft>
            </a:pPr>
            <a:r>
              <a:rPr lang="en-US" sz="1600" b="0" i="0" u="none" strike="noStrike" dirty="0">
                <a:solidFill>
                  <a:schemeClr val="tx1"/>
                </a:solidFill>
                <a:effectLst/>
                <a:latin typeface="Georgia" panose="02040502050405020303" pitchFamily="18" charset="0"/>
              </a:rPr>
              <a:t>[</a:t>
            </a:r>
            <a:r>
              <a:rPr lang="en-US" sz="1600" b="1" i="0" u="none" strike="noStrike" dirty="0">
                <a:solidFill>
                  <a:schemeClr val="tx1"/>
                </a:solidFill>
                <a:effectLst/>
                <a:latin typeface="Georgia" panose="02040502050405020303" pitchFamily="18" charset="0"/>
              </a:rPr>
              <a:t>Avicenna</a:t>
            </a:r>
            <a:r>
              <a:rPr lang="en-US" sz="1600" b="0" i="0" u="none" strike="noStrike" dirty="0">
                <a:solidFill>
                  <a:schemeClr val="tx1"/>
                </a:solidFill>
                <a:effectLst/>
                <a:latin typeface="Georgia" panose="02040502050405020303" pitchFamily="18" charset="0"/>
              </a:rPr>
              <a:t> compares human life to a burning lantern. And in this metaphor the lamp’s oil signifies human substance, while the fire that feeds from the oil signifies the natural heat that feeds on the body’s wetness. Thus, someone dies when their natural heat dries out their wetness or their wetness extinguishes the heat. Therefore, natural heat is compared in the poem to a wheel above a cistern and human substance is compared to a water-pot broken on a fountain.]</a:t>
            </a:r>
            <a:endParaRPr lang="en-US" sz="1600" b="0" dirty="0">
              <a:solidFill>
                <a:schemeClr val="tx1"/>
              </a:solidFill>
              <a:effectLst/>
              <a:latin typeface="Georgia" panose="02040502050405020303" pitchFamily="18" charset="0"/>
            </a:endParaRPr>
          </a:p>
        </p:txBody>
      </p:sp>
    </p:spTree>
    <p:extLst>
      <p:ext uri="{BB962C8B-B14F-4D97-AF65-F5344CB8AC3E}">
        <p14:creationId xmlns:p14="http://schemas.microsoft.com/office/powerpoint/2010/main" val="789469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7B0AF05-9332-C6A3-5887-48196C85F1BC}"/>
              </a:ext>
            </a:extLst>
          </p:cNvPr>
          <p:cNvSpPr/>
          <p:nvPr/>
        </p:nvSpPr>
        <p:spPr>
          <a:xfrm>
            <a:off x="810491" y="1610591"/>
            <a:ext cx="10764982"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287BB8C-2F28-5B22-B342-045FE392F96D}"/>
              </a:ext>
            </a:extLst>
          </p:cNvPr>
          <p:cNvSpPr>
            <a:spLocks noGrp="1"/>
          </p:cNvSpPr>
          <p:nvPr>
            <p:ph type="title"/>
          </p:nvPr>
        </p:nvSpPr>
        <p:spPr>
          <a:xfrm>
            <a:off x="1066800" y="149351"/>
            <a:ext cx="10058400" cy="710924"/>
          </a:xfrm>
        </p:spPr>
        <p:txBody>
          <a:bodyPr>
            <a:normAutofit/>
          </a:bodyPr>
          <a:lstStyle/>
          <a:p>
            <a:r>
              <a:rPr lang="en-US" sz="3200" dirty="0">
                <a:solidFill>
                  <a:schemeClr val="tx1"/>
                </a:solidFill>
                <a:latin typeface="Georgia" panose="02040502050405020303" pitchFamily="18" charset="0"/>
              </a:rPr>
              <a:t>Glosses dealing with astrology</a:t>
            </a:r>
            <a:endParaRPr lang="en-GB" sz="3200" dirty="0">
              <a:solidFill>
                <a:schemeClr val="tx1"/>
              </a:solidFill>
            </a:endParaRPr>
          </a:p>
        </p:txBody>
      </p:sp>
      <p:sp>
        <p:nvSpPr>
          <p:cNvPr id="3" name="Content Placeholder 2">
            <a:extLst>
              <a:ext uri="{FF2B5EF4-FFF2-40B4-BE49-F238E27FC236}">
                <a16:creationId xmlns:a16="http://schemas.microsoft.com/office/drawing/2014/main" id="{C20669C0-8FB6-D98F-E274-D57797FEEF01}"/>
              </a:ext>
            </a:extLst>
          </p:cNvPr>
          <p:cNvSpPr>
            <a:spLocks noGrp="1"/>
          </p:cNvSpPr>
          <p:nvPr>
            <p:ph sz="half" idx="1"/>
          </p:nvPr>
        </p:nvSpPr>
        <p:spPr>
          <a:xfrm>
            <a:off x="404733" y="1059873"/>
            <a:ext cx="11098003" cy="5257800"/>
          </a:xfrm>
        </p:spPr>
        <p:txBody>
          <a:bodyPr>
            <a:noAutofit/>
          </a:bodyPr>
          <a:lstStyle/>
          <a:p>
            <a:pPr rtl="0">
              <a:lnSpc>
                <a:spcPct val="100000"/>
              </a:lnSpc>
              <a:spcBef>
                <a:spcPts val="0"/>
              </a:spcBef>
              <a:spcAft>
                <a:spcPts val="600"/>
              </a:spcAft>
            </a:pPr>
            <a:r>
              <a:rPr lang="en-GB" sz="1800" i="0" u="sng" dirty="0">
                <a:solidFill>
                  <a:schemeClr val="tx1"/>
                </a:solidFill>
                <a:effectLst/>
                <a:latin typeface="Georgia" panose="02040502050405020303" pitchFamily="18" charset="0"/>
              </a:rPr>
              <a:t>Poem</a:t>
            </a:r>
            <a:r>
              <a:rPr lang="en-GB" sz="1800" b="0" i="0"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Dicuntur</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astrorum</a:t>
            </a:r>
            <a:r>
              <a:rPr lang="en-GB" sz="1800" b="0" i="1" u="none" strike="noStrike" dirty="0">
                <a:solidFill>
                  <a:schemeClr val="tx1"/>
                </a:solidFill>
                <a:effectLst/>
                <a:latin typeface="Georgia" panose="02040502050405020303" pitchFamily="18" charset="0"/>
              </a:rPr>
              <a:t> domini, quod in omnibus </a:t>
            </a:r>
            <a:r>
              <a:rPr lang="en-GB" sz="1800" b="0" i="1" u="none" strike="noStrike" dirty="0" err="1">
                <a:solidFill>
                  <a:schemeClr val="tx1"/>
                </a:solidFill>
                <a:effectLst/>
                <a:latin typeface="Georgia" panose="02040502050405020303" pitchFamily="18" charset="0"/>
              </a:rPr>
              <a:t>annis</a:t>
            </a:r>
            <a:r>
              <a:rPr lang="en-GB" sz="1800" b="0" i="1" u="none" strike="noStrike" dirty="0">
                <a:solidFill>
                  <a:schemeClr val="tx1"/>
                </a:solidFill>
                <a:effectLst/>
                <a:latin typeface="Georgia" panose="02040502050405020303" pitchFamily="18" charset="0"/>
              </a:rPr>
              <a:t> / </a:t>
            </a:r>
            <a:r>
              <a:rPr lang="en-GB" sz="1800" b="0" i="1" u="none" strike="noStrike" dirty="0" err="1">
                <a:solidFill>
                  <a:schemeClr val="tx1"/>
                </a:solidFill>
                <a:effectLst/>
                <a:latin typeface="Georgia" panose="02040502050405020303" pitchFamily="18" charset="0"/>
              </a:rPr>
              <a:t>viginti</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iunguntur</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Iuppiter</a:t>
            </a:r>
            <a:r>
              <a:rPr lang="en-GB" sz="1800" b="0" i="1" u="none" strike="noStrike" dirty="0">
                <a:solidFill>
                  <a:schemeClr val="tx1"/>
                </a:solidFill>
                <a:effectLst/>
                <a:latin typeface="Georgia" panose="02040502050405020303" pitchFamily="18" charset="0"/>
              </a:rPr>
              <a:t> et pater eius / </a:t>
            </a:r>
            <a:r>
              <a:rPr lang="en-GB" sz="1800" b="0" i="1" u="none" strike="noStrike" dirty="0" err="1">
                <a:solidFill>
                  <a:schemeClr val="tx1"/>
                </a:solidFill>
                <a:effectLst/>
                <a:latin typeface="Georgia" panose="02040502050405020303" pitchFamily="18" charset="0"/>
              </a:rPr>
              <a:t>cumque</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duodecies</a:t>
            </a:r>
            <a:r>
              <a:rPr lang="en-GB" sz="1800" b="0" i="1" u="none" strike="noStrike" dirty="0">
                <a:solidFill>
                  <a:schemeClr val="tx1"/>
                </a:solidFill>
                <a:effectLst/>
                <a:latin typeface="Georgia" panose="02040502050405020303" pitchFamily="18" charset="0"/>
              </a:rPr>
              <a:t> in </a:t>
            </a:r>
            <a:r>
              <a:rPr lang="en-GB" sz="1800" b="0" i="1" u="none" strike="noStrike" dirty="0" err="1">
                <a:solidFill>
                  <a:schemeClr val="tx1"/>
                </a:solidFill>
                <a:effectLst/>
                <a:latin typeface="Georgia" panose="02040502050405020303" pitchFamily="18" charset="0"/>
              </a:rPr>
              <a:t>signis</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triplicitatis</a:t>
            </a:r>
            <a:r>
              <a:rPr lang="en-GB" sz="1800" b="0" i="1" u="none" strike="noStrike" dirty="0">
                <a:solidFill>
                  <a:schemeClr val="tx1"/>
                </a:solidFill>
                <a:effectLst/>
                <a:latin typeface="Georgia" panose="02040502050405020303" pitchFamily="18" charset="0"/>
              </a:rPr>
              <a:t> / </a:t>
            </a:r>
            <a:r>
              <a:rPr lang="en-GB" sz="1800" b="0" i="1" u="none" strike="noStrike" dirty="0" err="1">
                <a:solidFill>
                  <a:schemeClr val="tx1"/>
                </a:solidFill>
                <a:effectLst/>
                <a:latin typeface="Georgia" panose="02040502050405020303" pitchFamily="18" charset="0"/>
              </a:rPr>
              <a:t>unius</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iuncti</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fuerint</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seu</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tredecies</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ut</a:t>
            </a:r>
            <a:r>
              <a:rPr lang="en-GB" sz="1800" b="0" i="1" u="none" strike="noStrike" dirty="0">
                <a:solidFill>
                  <a:schemeClr val="tx1"/>
                </a:solidFill>
                <a:effectLst/>
                <a:latin typeface="Georgia" panose="02040502050405020303" pitchFamily="18" charset="0"/>
              </a:rPr>
              <a:t> / </a:t>
            </a:r>
            <a:r>
              <a:rPr lang="en-GB" sz="1800" b="0" i="1" u="none" strike="noStrike" dirty="0" err="1">
                <a:solidFill>
                  <a:schemeClr val="tx1"/>
                </a:solidFill>
                <a:effectLst/>
                <a:latin typeface="Georgia" panose="02040502050405020303" pitchFamily="18" charset="0"/>
              </a:rPr>
              <a:t>accidit</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interdum</a:t>
            </a:r>
            <a:r>
              <a:rPr lang="en-GB" sz="1800" b="0" i="1" u="none" strike="noStrike" dirty="0">
                <a:solidFill>
                  <a:schemeClr val="tx1"/>
                </a:solidFill>
                <a:effectLst/>
                <a:latin typeface="Georgia" panose="02040502050405020303" pitchFamily="18" charset="0"/>
              </a:rPr>
              <a:t>, tandem </a:t>
            </a:r>
            <a:r>
              <a:rPr lang="en-GB" sz="1800" b="0" i="1" u="none" strike="noStrike" dirty="0" err="1">
                <a:solidFill>
                  <a:schemeClr val="tx1"/>
                </a:solidFill>
                <a:effectLst/>
                <a:latin typeface="Georgia" panose="02040502050405020303" pitchFamily="18" charset="0"/>
              </a:rPr>
              <a:t>mutatur</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eorum</a:t>
            </a:r>
            <a:r>
              <a:rPr lang="en-GB" sz="1800" b="0" i="1" u="none" strike="noStrike" dirty="0">
                <a:solidFill>
                  <a:schemeClr val="tx1"/>
                </a:solidFill>
                <a:effectLst/>
                <a:latin typeface="Georgia" panose="02040502050405020303" pitchFamily="18" charset="0"/>
              </a:rPr>
              <a:t> ad </a:t>
            </a:r>
            <a:r>
              <a:rPr lang="en-GB" sz="1800" b="0" i="1" u="none" strike="noStrike" dirty="0" err="1">
                <a:solidFill>
                  <a:schemeClr val="tx1"/>
                </a:solidFill>
                <a:effectLst/>
                <a:latin typeface="Georgia" panose="02040502050405020303" pitchFamily="18" charset="0"/>
              </a:rPr>
              <a:t>succedentem</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coniunctio</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triplicitatem</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Quarum</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consuevit</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coniunctio</a:t>
            </a:r>
            <a:r>
              <a:rPr lang="en-GB" sz="1800" b="0" i="1" u="none" strike="noStrike" dirty="0">
                <a:solidFill>
                  <a:schemeClr val="tx1"/>
                </a:solidFill>
                <a:effectLst/>
                <a:latin typeface="Georgia" panose="02040502050405020303" pitchFamily="18" charset="0"/>
              </a:rPr>
              <a:t> maxima </a:t>
            </a:r>
            <a:r>
              <a:rPr lang="en-GB" sz="1800" b="0" i="1" u="none" strike="noStrike" dirty="0" err="1">
                <a:solidFill>
                  <a:schemeClr val="tx1"/>
                </a:solidFill>
                <a:effectLst/>
                <a:latin typeface="Georgia" panose="02040502050405020303" pitchFamily="18" charset="0"/>
              </a:rPr>
              <a:t>dici</a:t>
            </a:r>
            <a:r>
              <a:rPr lang="en-GB" sz="1800" b="0" i="1" u="none" strike="noStrike" dirty="0">
                <a:solidFill>
                  <a:schemeClr val="tx1"/>
                </a:solidFill>
                <a:effectLst/>
                <a:latin typeface="Georgia" panose="02040502050405020303" pitchFamily="18" charset="0"/>
              </a:rPr>
              <a:t>, / </a:t>
            </a:r>
            <a:r>
              <a:rPr lang="en-GB" sz="1800" b="0" i="1" u="none" strike="noStrike" dirty="0" err="1">
                <a:solidFill>
                  <a:schemeClr val="tx1"/>
                </a:solidFill>
                <a:effectLst/>
                <a:latin typeface="Georgia" panose="02040502050405020303" pitchFamily="18" charset="0"/>
              </a:rPr>
              <a:t>quae</a:t>
            </a:r>
            <a:r>
              <a:rPr lang="en-GB" sz="1800" b="0" i="1" u="none" strike="noStrike" dirty="0">
                <a:solidFill>
                  <a:schemeClr val="tx1"/>
                </a:solidFill>
                <a:effectLst/>
                <a:latin typeface="Georgia" panose="02040502050405020303" pitchFamily="18" charset="0"/>
              </a:rPr>
              <a:t> fit in initio puncti </a:t>
            </a:r>
            <a:r>
              <a:rPr lang="en-GB" sz="1800" b="0" i="1" u="none" strike="noStrike" dirty="0" err="1">
                <a:solidFill>
                  <a:schemeClr val="tx1"/>
                </a:solidFill>
                <a:effectLst/>
                <a:latin typeface="Georgia" panose="02040502050405020303" pitchFamily="18" charset="0"/>
              </a:rPr>
              <a:t>vernalis</a:t>
            </a:r>
            <a:r>
              <a:rPr lang="en-GB" sz="1800" b="0" i="1" u="none" strike="noStrike" dirty="0">
                <a:solidFill>
                  <a:schemeClr val="tx1"/>
                </a:solidFill>
                <a:effectLst/>
                <a:latin typeface="Georgia" panose="02040502050405020303" pitchFamily="18" charset="0"/>
              </a:rPr>
              <a:t>, et </a:t>
            </a:r>
            <a:r>
              <a:rPr lang="en-GB" sz="1800" b="0" i="1" u="none" strike="noStrike" dirty="0" err="1">
                <a:solidFill>
                  <a:schemeClr val="tx1"/>
                </a:solidFill>
                <a:effectLst/>
                <a:latin typeface="Georgia" panose="02040502050405020303" pitchFamily="18" charset="0"/>
              </a:rPr>
              <a:t>ipsa</a:t>
            </a:r>
            <a:r>
              <a:rPr lang="en-GB" sz="1800" b="0" i="1" u="none" strike="noStrike" dirty="0">
                <a:solidFill>
                  <a:schemeClr val="tx1"/>
                </a:solidFill>
                <a:effectLst/>
                <a:latin typeface="Georgia" panose="02040502050405020303" pitchFamily="18" charset="0"/>
              </a:rPr>
              <a:t> / post quasi </a:t>
            </a:r>
            <a:r>
              <a:rPr lang="en-GB" sz="1800" b="0" i="1" u="none" strike="noStrike" dirty="0" err="1">
                <a:solidFill>
                  <a:schemeClr val="tx1"/>
                </a:solidFill>
                <a:effectLst/>
                <a:latin typeface="Georgia" panose="02040502050405020303" pitchFamily="18" charset="0"/>
              </a:rPr>
              <a:t>nongentos</a:t>
            </a:r>
            <a:r>
              <a:rPr lang="en-GB" sz="1800" b="0" i="1" u="none" strike="noStrike" dirty="0">
                <a:solidFill>
                  <a:schemeClr val="tx1"/>
                </a:solidFill>
                <a:effectLst/>
                <a:latin typeface="Georgia" panose="02040502050405020303" pitchFamily="18" charset="0"/>
              </a:rPr>
              <a:t> et </a:t>
            </a:r>
            <a:r>
              <a:rPr lang="en-GB" sz="1800" b="0" i="1" u="none" strike="noStrike" dirty="0" err="1">
                <a:solidFill>
                  <a:schemeClr val="tx1"/>
                </a:solidFill>
                <a:effectLst/>
                <a:latin typeface="Georgia" panose="02040502050405020303" pitchFamily="18" charset="0"/>
              </a:rPr>
              <a:t>sexaginta</a:t>
            </a:r>
            <a:r>
              <a:rPr lang="en-GB" sz="1800" b="0" i="1" u="none" strike="noStrike" dirty="0">
                <a:solidFill>
                  <a:schemeClr val="tx1"/>
                </a:solidFill>
                <a:effectLst/>
                <a:latin typeface="Georgia" panose="02040502050405020303" pitchFamily="18" charset="0"/>
              </a:rPr>
              <a:t> fit </a:t>
            </a:r>
            <a:r>
              <a:rPr lang="en-GB" sz="1800" b="0" i="1" u="none" strike="noStrike" dirty="0" err="1">
                <a:solidFill>
                  <a:schemeClr val="tx1"/>
                </a:solidFill>
                <a:effectLst/>
                <a:latin typeface="Georgia" panose="02040502050405020303" pitchFamily="18" charset="0"/>
              </a:rPr>
              <a:t>annos</a:t>
            </a:r>
            <a:r>
              <a:rPr lang="en-GB" sz="1800" b="0" i="1" u="none" strike="noStrike" dirty="0">
                <a:solidFill>
                  <a:schemeClr val="tx1"/>
                </a:solidFill>
                <a:effectLst/>
                <a:latin typeface="Georgia" panose="02040502050405020303" pitchFamily="18" charset="0"/>
              </a:rPr>
              <a:t> / ipso </a:t>
            </a:r>
            <a:r>
              <a:rPr lang="en-GB" sz="1800" b="0" i="1" u="none" strike="noStrike" dirty="0" err="1">
                <a:solidFill>
                  <a:schemeClr val="tx1"/>
                </a:solidFill>
                <a:effectLst/>
                <a:latin typeface="Georgia" panose="02040502050405020303" pitchFamily="18" charset="0"/>
              </a:rPr>
              <a:t>Saturno</a:t>
            </a:r>
            <a:r>
              <a:rPr lang="en-GB" sz="1800" b="0" i="1" u="none" strike="noStrike" dirty="0">
                <a:solidFill>
                  <a:schemeClr val="tx1"/>
                </a:solidFill>
                <a:effectLst/>
                <a:latin typeface="Georgia" panose="02040502050405020303" pitchFamily="18" charset="0"/>
              </a:rPr>
              <a:t> bis sex </a:t>
            </a:r>
            <a:r>
              <a:rPr lang="en-GB" sz="1800" b="0" i="1" u="none" strike="noStrike" dirty="0" err="1">
                <a:solidFill>
                  <a:schemeClr val="tx1"/>
                </a:solidFill>
                <a:effectLst/>
                <a:latin typeface="Georgia" panose="02040502050405020303" pitchFamily="18" charset="0"/>
              </a:rPr>
              <a:t>decies</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revoluto</a:t>
            </a:r>
            <a:r>
              <a:rPr lang="en-GB" sz="1800" b="0" i="1" u="none" strike="noStrike" dirty="0">
                <a:solidFill>
                  <a:schemeClr val="tx1"/>
                </a:solidFill>
                <a:effectLst/>
                <a:latin typeface="Georgia" panose="02040502050405020303" pitchFamily="18" charset="0"/>
              </a:rPr>
              <a:t> / </a:t>
            </a:r>
            <a:r>
              <a:rPr lang="en-GB" sz="1800" b="1" i="1" u="none" strike="noStrike" dirty="0" err="1">
                <a:solidFill>
                  <a:schemeClr val="tx1"/>
                </a:solidFill>
                <a:effectLst/>
                <a:latin typeface="Georgia" panose="02040502050405020303" pitchFamily="18" charset="0"/>
              </a:rPr>
              <a:t>significans</a:t>
            </a:r>
            <a:r>
              <a:rPr lang="en-GB" sz="1800" b="1" i="1" u="none" strike="noStrike" dirty="0">
                <a:solidFill>
                  <a:schemeClr val="tx1"/>
                </a:solidFill>
                <a:effectLst/>
                <a:latin typeface="Georgia" panose="02040502050405020303" pitchFamily="18" charset="0"/>
              </a:rPr>
              <a:t> </a:t>
            </a:r>
            <a:r>
              <a:rPr lang="en-GB" sz="1800" b="1" i="1" u="none" strike="noStrike" dirty="0" err="1">
                <a:solidFill>
                  <a:schemeClr val="tx1"/>
                </a:solidFill>
                <a:effectLst/>
                <a:latin typeface="Georgia" panose="02040502050405020303" pitchFamily="18" charset="0"/>
              </a:rPr>
              <a:t>nunc</a:t>
            </a:r>
            <a:r>
              <a:rPr lang="en-GB" sz="1800" b="1" i="1" u="none" strike="noStrike" dirty="0">
                <a:solidFill>
                  <a:schemeClr val="tx1"/>
                </a:solidFill>
                <a:effectLst/>
                <a:latin typeface="Georgia" panose="02040502050405020303" pitchFamily="18" charset="0"/>
              </a:rPr>
              <a:t> diluvium, </a:t>
            </a:r>
            <a:r>
              <a:rPr lang="en-GB" sz="1800" b="1" i="1" u="none" strike="noStrike" dirty="0" err="1">
                <a:solidFill>
                  <a:schemeClr val="tx1"/>
                </a:solidFill>
                <a:effectLst/>
                <a:latin typeface="Georgia" panose="02040502050405020303" pitchFamily="18" charset="0"/>
              </a:rPr>
              <a:t>nunc</a:t>
            </a:r>
            <a:r>
              <a:rPr lang="en-GB" sz="1800" b="1" i="1" u="none" strike="noStrike" dirty="0">
                <a:solidFill>
                  <a:schemeClr val="tx1"/>
                </a:solidFill>
                <a:effectLst/>
                <a:latin typeface="Georgia" panose="02040502050405020303" pitchFamily="18" charset="0"/>
              </a:rPr>
              <a:t> </a:t>
            </a:r>
            <a:r>
              <a:rPr lang="en-GB" sz="1800" b="1" i="1" u="none" strike="noStrike" dirty="0" err="1">
                <a:solidFill>
                  <a:schemeClr val="tx1"/>
                </a:solidFill>
                <a:effectLst/>
                <a:latin typeface="Georgia" panose="02040502050405020303" pitchFamily="18" charset="0"/>
              </a:rPr>
              <a:t>aeris</a:t>
            </a:r>
            <a:r>
              <a:rPr lang="en-GB" sz="1800" b="1" i="1" u="none" strike="noStrike" dirty="0">
                <a:solidFill>
                  <a:schemeClr val="tx1"/>
                </a:solidFill>
                <a:effectLst/>
                <a:latin typeface="Georgia" panose="02040502050405020303" pitchFamily="18" charset="0"/>
              </a:rPr>
              <a:t> </a:t>
            </a:r>
            <a:r>
              <a:rPr lang="en-GB" sz="1800" b="1" i="1" u="none" strike="noStrike" dirty="0" err="1">
                <a:solidFill>
                  <a:schemeClr val="tx1"/>
                </a:solidFill>
                <a:effectLst/>
                <a:latin typeface="Georgia" panose="02040502050405020303" pitchFamily="18" charset="0"/>
              </a:rPr>
              <a:t>ignes</a:t>
            </a:r>
            <a:r>
              <a:rPr lang="en-GB" sz="1800" b="1" i="1" u="none" strike="noStrike" dirty="0">
                <a:solidFill>
                  <a:schemeClr val="tx1"/>
                </a:solidFill>
                <a:effectLst/>
                <a:latin typeface="Georgia" panose="02040502050405020303" pitchFamily="18" charset="0"/>
              </a:rPr>
              <a:t>, / </a:t>
            </a:r>
            <a:r>
              <a:rPr lang="en-GB" sz="1800" b="1" i="1" u="none" strike="noStrike" dirty="0" err="1">
                <a:solidFill>
                  <a:schemeClr val="tx1"/>
                </a:solidFill>
                <a:effectLst/>
                <a:latin typeface="Georgia" panose="02040502050405020303" pitchFamily="18" charset="0"/>
              </a:rPr>
              <a:t>nunc</a:t>
            </a:r>
            <a:r>
              <a:rPr lang="en-GB" sz="1800" b="1" i="1" u="none" strike="noStrike" dirty="0">
                <a:solidFill>
                  <a:schemeClr val="tx1"/>
                </a:solidFill>
                <a:effectLst/>
                <a:latin typeface="Georgia" panose="02040502050405020303" pitchFamily="18" charset="0"/>
              </a:rPr>
              <a:t> terrae motus, </a:t>
            </a:r>
            <a:r>
              <a:rPr lang="en-GB" sz="1800" b="1" i="1" u="none" strike="noStrike" dirty="0" err="1">
                <a:solidFill>
                  <a:schemeClr val="tx1"/>
                </a:solidFill>
                <a:effectLst/>
                <a:latin typeface="Georgia" panose="02040502050405020303" pitchFamily="18" charset="0"/>
              </a:rPr>
              <a:t>nunc</a:t>
            </a:r>
            <a:r>
              <a:rPr lang="en-GB" sz="1800" b="1" i="1" u="none" strike="noStrike" dirty="0">
                <a:solidFill>
                  <a:schemeClr val="tx1"/>
                </a:solidFill>
                <a:effectLst/>
                <a:latin typeface="Georgia" panose="02040502050405020303" pitchFamily="18" charset="0"/>
              </a:rPr>
              <a:t> annonae gravitates, / </a:t>
            </a:r>
            <a:r>
              <a:rPr lang="en-GB" sz="1800" b="1" i="1" u="none" strike="noStrike" dirty="0" err="1">
                <a:solidFill>
                  <a:schemeClr val="tx1"/>
                </a:solidFill>
                <a:effectLst/>
                <a:latin typeface="Georgia" panose="02040502050405020303" pitchFamily="18" charset="0"/>
              </a:rPr>
              <a:t>regnorumque</a:t>
            </a:r>
            <a:r>
              <a:rPr lang="en-GB" sz="1800" b="1" i="1" u="none" strike="noStrike" dirty="0">
                <a:solidFill>
                  <a:schemeClr val="tx1"/>
                </a:solidFill>
                <a:effectLst/>
                <a:latin typeface="Georgia" panose="02040502050405020303" pitchFamily="18" charset="0"/>
              </a:rPr>
              <a:t> vices </a:t>
            </a:r>
            <a:r>
              <a:rPr lang="en-GB" sz="1800" b="1" i="1" u="none" strike="noStrike" dirty="0" err="1">
                <a:solidFill>
                  <a:schemeClr val="tx1"/>
                </a:solidFill>
                <a:effectLst/>
                <a:latin typeface="Georgia" panose="02040502050405020303" pitchFamily="18" charset="0"/>
              </a:rPr>
              <a:t>permutat</a:t>
            </a:r>
            <a:r>
              <a:rPr lang="en-GB" sz="1800" b="1" i="1" u="none" strike="noStrike" dirty="0">
                <a:solidFill>
                  <a:schemeClr val="tx1"/>
                </a:solidFill>
                <a:effectLst/>
                <a:latin typeface="Georgia" panose="02040502050405020303" pitchFamily="18" charset="0"/>
              </a:rPr>
              <a:t> et </a:t>
            </a:r>
            <a:r>
              <a:rPr lang="en-GB" sz="1800" b="1" i="1" u="none" strike="noStrike" dirty="0" err="1">
                <a:solidFill>
                  <a:schemeClr val="tx1"/>
                </a:solidFill>
                <a:effectLst/>
                <a:latin typeface="Georgia" panose="02040502050405020303" pitchFamily="18" charset="0"/>
              </a:rPr>
              <a:t>imperiorum</a:t>
            </a:r>
            <a:r>
              <a:rPr lang="en-GB" sz="1800" b="0" i="1" u="none" strike="noStrike" dirty="0">
                <a:solidFill>
                  <a:schemeClr val="tx1"/>
                </a:solidFill>
                <a:effectLst/>
                <a:latin typeface="Georgia" panose="02040502050405020303" pitchFamily="18" charset="0"/>
              </a:rPr>
              <a:t>. / </a:t>
            </a:r>
            <a:r>
              <a:rPr lang="en-GB" sz="1800" b="0" i="1" u="none" strike="noStrike" dirty="0" err="1">
                <a:solidFill>
                  <a:schemeClr val="tx1"/>
                </a:solidFill>
                <a:effectLst/>
                <a:latin typeface="Georgia" panose="02040502050405020303" pitchFamily="18" charset="0"/>
              </a:rPr>
              <a:t>Ast</a:t>
            </a:r>
            <a:r>
              <a:rPr lang="en-GB" sz="1800" b="0" i="1" u="none" strike="noStrike" dirty="0">
                <a:solidFill>
                  <a:schemeClr val="tx1"/>
                </a:solidFill>
                <a:effectLst/>
                <a:latin typeface="Georgia" panose="02040502050405020303" pitchFamily="18" charset="0"/>
              </a:rPr>
              <a:t> alibi </a:t>
            </a:r>
            <a:r>
              <a:rPr lang="en-GB" sz="1800" b="0" i="1" u="none" strike="noStrike" dirty="0" err="1">
                <a:solidFill>
                  <a:schemeClr val="tx1"/>
                </a:solidFill>
                <a:effectLst/>
                <a:latin typeface="Georgia" panose="02040502050405020303" pitchFamily="18" charset="0"/>
              </a:rPr>
              <a:t>quae</a:t>
            </a:r>
            <a:r>
              <a:rPr lang="en-GB" sz="1800" b="0" i="1" u="none" strike="noStrike" dirty="0">
                <a:solidFill>
                  <a:schemeClr val="tx1"/>
                </a:solidFill>
                <a:effectLst/>
                <a:latin typeface="Georgia" panose="02040502050405020303" pitchFamily="18" charset="0"/>
              </a:rPr>
              <a:t> fit </a:t>
            </a:r>
            <a:r>
              <a:rPr lang="en-GB" sz="1800" b="0" i="1" u="none" strike="noStrike" dirty="0" err="1">
                <a:solidFill>
                  <a:schemeClr val="tx1"/>
                </a:solidFill>
                <a:effectLst/>
                <a:latin typeface="Georgia" panose="02040502050405020303" pitchFamily="18" charset="0"/>
              </a:rPr>
              <a:t>mutata</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triplicitate</a:t>
            </a:r>
            <a:r>
              <a:rPr lang="en-GB" sz="1800" b="0" i="1" u="none" strike="noStrike" dirty="0">
                <a:solidFill>
                  <a:schemeClr val="tx1"/>
                </a:solidFill>
                <a:effectLst/>
                <a:latin typeface="Georgia" panose="02040502050405020303" pitchFamily="18" charset="0"/>
              </a:rPr>
              <a:t> / </a:t>
            </a:r>
            <a:r>
              <a:rPr lang="en-GB" sz="1800" b="0" i="1" u="none" strike="noStrike" dirty="0" err="1">
                <a:solidFill>
                  <a:schemeClr val="tx1"/>
                </a:solidFill>
                <a:effectLst/>
                <a:latin typeface="Georgia" panose="02040502050405020303" pitchFamily="18" charset="0"/>
              </a:rPr>
              <a:t>consuevit</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dici</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maior</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coniunctio</a:t>
            </a:r>
            <a:r>
              <a:rPr lang="en-GB" sz="1800" b="0" i="1" u="none" strike="noStrike" dirty="0">
                <a:solidFill>
                  <a:schemeClr val="tx1"/>
                </a:solidFill>
                <a:effectLst/>
                <a:latin typeface="Georgia" panose="02040502050405020303" pitchFamily="18" charset="0"/>
              </a:rPr>
              <a:t>, </a:t>
            </a:r>
            <a:r>
              <a:rPr lang="en-GB" sz="1800" b="1" i="1" u="none" strike="noStrike" dirty="0" err="1">
                <a:solidFill>
                  <a:schemeClr val="tx1"/>
                </a:solidFill>
                <a:effectLst/>
                <a:latin typeface="Georgia" panose="02040502050405020303" pitchFamily="18" charset="0"/>
              </a:rPr>
              <a:t>sectam</a:t>
            </a:r>
            <a:r>
              <a:rPr lang="en-GB" sz="1800" b="1" i="1" u="none" strike="noStrike" dirty="0">
                <a:solidFill>
                  <a:schemeClr val="tx1"/>
                </a:solidFill>
                <a:effectLst/>
                <a:latin typeface="Georgia" panose="02040502050405020303" pitchFamily="18" charset="0"/>
              </a:rPr>
              <a:t> / </a:t>
            </a:r>
            <a:r>
              <a:rPr lang="en-GB" sz="1800" b="1" i="1" u="none" strike="noStrike" dirty="0" err="1">
                <a:solidFill>
                  <a:schemeClr val="tx1"/>
                </a:solidFill>
                <a:effectLst/>
                <a:latin typeface="Georgia" panose="02040502050405020303" pitchFamily="18" charset="0"/>
              </a:rPr>
              <a:t>significans</a:t>
            </a:r>
            <a:r>
              <a:rPr lang="en-GB" sz="1800" b="1" i="1" u="none" strike="noStrike" dirty="0">
                <a:solidFill>
                  <a:schemeClr val="tx1"/>
                </a:solidFill>
                <a:effectLst/>
                <a:latin typeface="Georgia" panose="02040502050405020303" pitchFamily="18" charset="0"/>
              </a:rPr>
              <a:t> </a:t>
            </a:r>
            <a:r>
              <a:rPr lang="en-GB" sz="1800" b="1" i="1" u="none" strike="noStrike" dirty="0" err="1">
                <a:solidFill>
                  <a:schemeClr val="tx1"/>
                </a:solidFill>
                <a:effectLst/>
                <a:latin typeface="Georgia" panose="02040502050405020303" pitchFamily="18" charset="0"/>
              </a:rPr>
              <a:t>mutansque</a:t>
            </a:r>
            <a:r>
              <a:rPr lang="en-GB" sz="1800" b="1" i="1" u="none" strike="noStrike" dirty="0">
                <a:solidFill>
                  <a:schemeClr val="tx1"/>
                </a:solidFill>
                <a:effectLst/>
                <a:latin typeface="Georgia" panose="02040502050405020303" pitchFamily="18" charset="0"/>
              </a:rPr>
              <a:t> </a:t>
            </a:r>
            <a:r>
              <a:rPr lang="en-GB" sz="1800" b="1" i="1" u="none" strike="noStrike" dirty="0" err="1">
                <a:solidFill>
                  <a:schemeClr val="tx1"/>
                </a:solidFill>
                <a:effectLst/>
                <a:latin typeface="Georgia" panose="02040502050405020303" pitchFamily="18" charset="0"/>
              </a:rPr>
              <a:t>fidem</a:t>
            </a:r>
            <a:r>
              <a:rPr lang="en-GB" sz="1800" b="1" i="1" u="none" strike="noStrike" dirty="0">
                <a:solidFill>
                  <a:schemeClr val="tx1"/>
                </a:solidFill>
                <a:effectLst/>
                <a:latin typeface="Georgia" panose="02040502050405020303" pitchFamily="18" charset="0"/>
              </a:rPr>
              <a:t> per </a:t>
            </a:r>
            <a:r>
              <a:rPr lang="en-GB" sz="1800" b="1" i="1" u="none" strike="noStrike" dirty="0" err="1">
                <a:solidFill>
                  <a:schemeClr val="tx1"/>
                </a:solidFill>
                <a:effectLst/>
                <a:latin typeface="Georgia" panose="02040502050405020303" pitchFamily="18" charset="0"/>
              </a:rPr>
              <a:t>climata</a:t>
            </a:r>
            <a:r>
              <a:rPr lang="en-GB" sz="1800" b="1" i="1" u="none" strike="noStrike" dirty="0">
                <a:solidFill>
                  <a:schemeClr val="tx1"/>
                </a:solidFill>
                <a:effectLst/>
                <a:latin typeface="Georgia" panose="02040502050405020303" pitchFamily="18" charset="0"/>
              </a:rPr>
              <a:t> </a:t>
            </a:r>
            <a:r>
              <a:rPr lang="en-GB" sz="1800" b="1" i="1" u="none" strike="noStrike" dirty="0" err="1">
                <a:solidFill>
                  <a:schemeClr val="tx1"/>
                </a:solidFill>
                <a:effectLst/>
                <a:latin typeface="Georgia" panose="02040502050405020303" pitchFamily="18" charset="0"/>
              </a:rPr>
              <a:t>quaedam</a:t>
            </a:r>
            <a:r>
              <a:rPr lang="en-GB" sz="1800" b="1" i="1" u="none" strike="noStrike" dirty="0">
                <a:solidFill>
                  <a:schemeClr val="tx1"/>
                </a:solidFill>
                <a:effectLst/>
                <a:latin typeface="Georgia" panose="02040502050405020303" pitchFamily="18" charset="0"/>
              </a:rPr>
              <a:t> </a:t>
            </a:r>
            <a:r>
              <a:rPr lang="en-GB" sz="1800" b="0" i="1" u="none" strike="noStrike" dirty="0">
                <a:solidFill>
                  <a:schemeClr val="tx1"/>
                </a:solidFill>
                <a:effectLst/>
                <a:latin typeface="Georgia" panose="02040502050405020303" pitchFamily="18" charset="0"/>
              </a:rPr>
              <a:t>; / et fit post </a:t>
            </a:r>
            <a:r>
              <a:rPr lang="en-GB" sz="1800" b="0" i="1" u="none" strike="noStrike" dirty="0" err="1">
                <a:solidFill>
                  <a:schemeClr val="tx1"/>
                </a:solidFill>
                <a:effectLst/>
                <a:latin typeface="Georgia" panose="02040502050405020303" pitchFamily="18" charset="0"/>
              </a:rPr>
              <a:t>annos</a:t>
            </a:r>
            <a:r>
              <a:rPr lang="en-GB" sz="1800" b="0" i="1" u="none" strike="noStrike" dirty="0">
                <a:solidFill>
                  <a:schemeClr val="tx1"/>
                </a:solidFill>
                <a:effectLst/>
                <a:latin typeface="Georgia" panose="02040502050405020303" pitchFamily="18" charset="0"/>
              </a:rPr>
              <a:t> quasi </a:t>
            </a:r>
            <a:r>
              <a:rPr lang="en-GB" sz="1800" b="0" i="1" u="none" strike="noStrike" dirty="0" err="1">
                <a:solidFill>
                  <a:schemeClr val="tx1"/>
                </a:solidFill>
                <a:effectLst/>
                <a:latin typeface="Georgia" panose="02040502050405020303" pitchFamily="18" charset="0"/>
              </a:rPr>
              <a:t>quadraginta</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ducentos</a:t>
            </a:r>
            <a:r>
              <a:rPr lang="en-GB" sz="1800" b="0" i="0" u="none" strike="noStrike" dirty="0">
                <a:solidFill>
                  <a:schemeClr val="tx1"/>
                </a:solidFill>
                <a:effectLst/>
                <a:latin typeface="Georgia" panose="02040502050405020303" pitchFamily="18" charset="0"/>
              </a:rPr>
              <a:t>. [</a:t>
            </a:r>
            <a:r>
              <a:rPr lang="en-GB" sz="1800" b="0" i="1" u="none" strike="noStrike" dirty="0">
                <a:solidFill>
                  <a:schemeClr val="tx1"/>
                </a:solidFill>
                <a:effectLst/>
                <a:latin typeface="Georgia" panose="02040502050405020303" pitchFamily="18" charset="0"/>
              </a:rPr>
              <a:t>De vetula</a:t>
            </a:r>
            <a:r>
              <a:rPr lang="en-GB" sz="1800" b="0" i="0" u="none" strike="noStrike" dirty="0">
                <a:solidFill>
                  <a:schemeClr val="tx1"/>
                </a:solidFill>
                <a:effectLst/>
                <a:latin typeface="Georgia" panose="02040502050405020303" pitchFamily="18" charset="0"/>
              </a:rPr>
              <a:t> III. 596-609]</a:t>
            </a:r>
          </a:p>
          <a:p>
            <a:pPr rtl="0">
              <a:lnSpc>
                <a:spcPct val="100000"/>
              </a:lnSpc>
              <a:spcBef>
                <a:spcPts val="0"/>
              </a:spcBef>
              <a:spcAft>
                <a:spcPts val="600"/>
              </a:spcAft>
            </a:pPr>
            <a:endParaRPr lang="en-GB" sz="1800" dirty="0">
              <a:solidFill>
                <a:schemeClr val="tx1"/>
              </a:solidFill>
              <a:latin typeface="Georgia" panose="02040502050405020303" pitchFamily="18" charset="0"/>
            </a:endParaRPr>
          </a:p>
          <a:p>
            <a:pPr rtl="0">
              <a:spcBef>
                <a:spcPts val="0"/>
              </a:spcBef>
              <a:spcAft>
                <a:spcPts val="0"/>
              </a:spcAft>
            </a:pPr>
            <a:r>
              <a:rPr lang="en-GB" sz="1800" i="0" u="sng" dirty="0">
                <a:solidFill>
                  <a:schemeClr val="tx1"/>
                </a:solidFill>
                <a:effectLst/>
                <a:latin typeface="Georgia" panose="02040502050405020303" pitchFamily="18" charset="0"/>
              </a:rPr>
              <a:t>Gloss</a:t>
            </a:r>
            <a:r>
              <a:rPr lang="en-GB" sz="1800" b="0" i="0"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Investigaturus</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qualiter</a:t>
            </a:r>
            <a:r>
              <a:rPr lang="en-GB" sz="1800" b="0" i="1" u="none" strike="noStrike" dirty="0">
                <a:solidFill>
                  <a:schemeClr val="tx1"/>
                </a:solidFill>
                <a:effectLst/>
                <a:latin typeface="Georgia" panose="02040502050405020303" pitchFamily="18" charset="0"/>
              </a:rPr>
              <a:t> per </a:t>
            </a:r>
            <a:r>
              <a:rPr lang="en-GB" sz="1800" b="0" i="1" u="none" strike="noStrike" dirty="0" err="1">
                <a:solidFill>
                  <a:schemeClr val="tx1"/>
                </a:solidFill>
                <a:effectLst/>
                <a:latin typeface="Georgia" panose="02040502050405020303" pitchFamily="18" charset="0"/>
              </a:rPr>
              <a:t>scientiam</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iudiciorum</a:t>
            </a:r>
            <a:r>
              <a:rPr lang="en-GB" sz="1800" b="0" i="1" u="none" strike="noStrike" dirty="0">
                <a:solidFill>
                  <a:schemeClr val="tx1"/>
                </a:solidFill>
                <a:effectLst/>
                <a:latin typeface="Georgia" panose="02040502050405020303" pitchFamily="18" charset="0"/>
              </a:rPr>
              <a:t> posset venire in </a:t>
            </a:r>
            <a:r>
              <a:rPr lang="en-GB" sz="1800" b="0" i="1" u="none" strike="noStrike" dirty="0" err="1">
                <a:solidFill>
                  <a:schemeClr val="tx1"/>
                </a:solidFill>
                <a:effectLst/>
                <a:latin typeface="Georgia" panose="02040502050405020303" pitchFamily="18" charset="0"/>
              </a:rPr>
              <a:t>cognitionem</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secte</a:t>
            </a:r>
            <a:r>
              <a:rPr lang="en-GB" sz="1800" b="0" i="1" u="none" strike="noStrike" dirty="0">
                <a:solidFill>
                  <a:schemeClr val="tx1"/>
                </a:solidFill>
                <a:effectLst/>
                <a:latin typeface="Georgia" panose="02040502050405020303" pitchFamily="18" charset="0"/>
              </a:rPr>
              <a:t> </a:t>
            </a:r>
            <a:r>
              <a:rPr lang="en-GB" sz="1800" b="1" i="1" u="none" strike="noStrike" dirty="0">
                <a:solidFill>
                  <a:schemeClr val="tx1"/>
                </a:solidFill>
                <a:effectLst/>
                <a:latin typeface="Georgia" panose="02040502050405020303" pitchFamily="18" charset="0"/>
              </a:rPr>
              <a:t>prime[??]</a:t>
            </a:r>
            <a:r>
              <a:rPr lang="en-GB" sz="1800" b="0" i="1" u="none" strike="noStrike" dirty="0">
                <a:solidFill>
                  <a:schemeClr val="tx1"/>
                </a:solidFill>
                <a:effectLst/>
                <a:latin typeface="Georgia" panose="02040502050405020303" pitchFamily="18" charset="0"/>
              </a:rPr>
              <a:t> future, incipit a </a:t>
            </a:r>
            <a:r>
              <a:rPr lang="en-GB" sz="1800" b="0" i="1" u="none" strike="noStrike" dirty="0" err="1">
                <a:solidFill>
                  <a:schemeClr val="tx1"/>
                </a:solidFill>
                <a:effectLst/>
                <a:latin typeface="Georgia" panose="02040502050405020303" pitchFamily="18" charset="0"/>
              </a:rPr>
              <a:t>coniunctione</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duorum</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individuorum</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alteriorum</a:t>
            </a:r>
            <a:r>
              <a:rPr lang="en-GB" sz="1800" b="0" i="1" u="none" strike="noStrike" dirty="0">
                <a:solidFill>
                  <a:schemeClr val="tx1"/>
                </a:solidFill>
                <a:effectLst/>
                <a:latin typeface="Georgia" panose="02040502050405020303" pitchFamily="18" charset="0"/>
              </a:rPr>
              <a:t>, scilicet </a:t>
            </a:r>
            <a:r>
              <a:rPr lang="en-GB" sz="1800" b="0" i="1" u="none" strike="noStrike" dirty="0" err="1">
                <a:solidFill>
                  <a:schemeClr val="tx1"/>
                </a:solidFill>
                <a:effectLst/>
                <a:latin typeface="Georgia" panose="02040502050405020303" pitchFamily="18" charset="0"/>
              </a:rPr>
              <a:t>Saturni</a:t>
            </a:r>
            <a:r>
              <a:rPr lang="en-GB" sz="1800" b="0" i="1" u="none" strike="noStrike" dirty="0">
                <a:solidFill>
                  <a:schemeClr val="tx1"/>
                </a:solidFill>
                <a:effectLst/>
                <a:latin typeface="Georgia" panose="02040502050405020303" pitchFamily="18" charset="0"/>
              </a:rPr>
              <a:t> et </a:t>
            </a:r>
            <a:r>
              <a:rPr lang="en-GB" sz="1800" b="0" i="1" u="none" strike="noStrike" dirty="0" err="1">
                <a:solidFill>
                  <a:schemeClr val="tx1"/>
                </a:solidFill>
                <a:effectLst/>
                <a:latin typeface="Georgia" panose="02040502050405020303" pitchFamily="18" charset="0"/>
              </a:rPr>
              <a:t>Iovis</a:t>
            </a:r>
            <a:r>
              <a:rPr lang="en-GB" sz="1800" b="0" i="1" u="none" strike="noStrike" dirty="0">
                <a:solidFill>
                  <a:schemeClr val="tx1"/>
                </a:solidFill>
                <a:effectLst/>
                <a:latin typeface="Georgia" panose="02040502050405020303" pitchFamily="18" charset="0"/>
              </a:rPr>
              <a:t>. Et </a:t>
            </a:r>
            <a:r>
              <a:rPr lang="en-GB" sz="1800" b="0" i="1" u="none" strike="noStrike" dirty="0" err="1">
                <a:solidFill>
                  <a:schemeClr val="tx1"/>
                </a:solidFill>
                <a:effectLst/>
                <a:latin typeface="Georgia" panose="02040502050405020303" pitchFamily="18" charset="0"/>
              </a:rPr>
              <a:t>hec</a:t>
            </a:r>
            <a:r>
              <a:rPr lang="en-GB" sz="1800" b="0" i="1" u="none" strike="noStrike" dirty="0">
                <a:solidFill>
                  <a:schemeClr val="tx1"/>
                </a:solidFill>
                <a:effectLst/>
                <a:latin typeface="Georgia" panose="02040502050405020303" pitchFamily="18" charset="0"/>
              </a:rPr>
              <a:t> fit </a:t>
            </a:r>
            <a:r>
              <a:rPr lang="en-GB" sz="1800" b="0" i="1" u="none" strike="noStrike" dirty="0" err="1">
                <a:solidFill>
                  <a:schemeClr val="tx1"/>
                </a:solidFill>
                <a:effectLst/>
                <a:latin typeface="Georgia" panose="02040502050405020303" pitchFamily="18" charset="0"/>
              </a:rPr>
              <a:t>tribus</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modis</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Vna</a:t>
            </a:r>
            <a:r>
              <a:rPr lang="en-GB" sz="1800" b="0" i="1" u="none" strike="noStrike" dirty="0">
                <a:solidFill>
                  <a:schemeClr val="tx1"/>
                </a:solidFill>
                <a:effectLst/>
                <a:latin typeface="Georgia" panose="02040502050405020303" pitchFamily="18" charset="0"/>
              </a:rPr>
              <a:t> est qua </a:t>
            </a:r>
            <a:r>
              <a:rPr lang="en-GB" sz="1800" b="0" i="1" u="none" strike="noStrike" dirty="0" err="1">
                <a:solidFill>
                  <a:schemeClr val="tx1"/>
                </a:solidFill>
                <a:effectLst/>
                <a:latin typeface="Georgia" panose="02040502050405020303" pitchFamily="18" charset="0"/>
              </a:rPr>
              <a:t>iunguntur</a:t>
            </a:r>
            <a:r>
              <a:rPr lang="en-GB" sz="1800" b="0" i="1" u="none" strike="noStrike" dirty="0">
                <a:solidFill>
                  <a:schemeClr val="tx1"/>
                </a:solidFill>
                <a:effectLst/>
                <a:latin typeface="Georgia" panose="02040502050405020303" pitchFamily="18" charset="0"/>
              </a:rPr>
              <a:t> in omnibus 20 </a:t>
            </a:r>
            <a:r>
              <a:rPr lang="en-GB" sz="1800" b="0" i="1" u="none" strike="noStrike" dirty="0" err="1">
                <a:solidFill>
                  <a:schemeClr val="tx1"/>
                </a:solidFill>
                <a:effectLst/>
                <a:latin typeface="Georgia" panose="02040502050405020303" pitchFamily="18" charset="0"/>
              </a:rPr>
              <a:t>annis</a:t>
            </a:r>
            <a:r>
              <a:rPr lang="en-GB" sz="1800" b="0" i="1" u="none" strike="noStrike" dirty="0">
                <a:solidFill>
                  <a:schemeClr val="tx1"/>
                </a:solidFill>
                <a:effectLst/>
                <a:latin typeface="Georgia" panose="02040502050405020303" pitchFamily="18" charset="0"/>
              </a:rPr>
              <a:t> in </a:t>
            </a:r>
            <a:r>
              <a:rPr lang="en-GB" sz="1800" b="0" i="1" u="none" strike="noStrike" dirty="0" err="1">
                <a:solidFill>
                  <a:schemeClr val="tx1"/>
                </a:solidFill>
                <a:effectLst/>
                <a:latin typeface="Georgia" panose="02040502050405020303" pitchFamily="18" charset="0"/>
              </a:rPr>
              <a:t>quocumque</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signo</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eo</a:t>
            </a:r>
            <a:r>
              <a:rPr lang="en-GB" sz="1800" b="0" i="1" u="none" strike="noStrike" dirty="0">
                <a:solidFill>
                  <a:schemeClr val="tx1"/>
                </a:solidFill>
                <a:effectLst/>
                <a:latin typeface="Georgia" panose="02040502050405020303" pitchFamily="18" charset="0"/>
              </a:rPr>
              <a:t>, quod Saturnus </a:t>
            </a:r>
            <a:r>
              <a:rPr lang="en-GB" sz="1800" b="0" i="1" u="none" strike="noStrike" dirty="0" err="1">
                <a:solidFill>
                  <a:schemeClr val="tx1"/>
                </a:solidFill>
                <a:effectLst/>
                <a:latin typeface="Georgia" panose="02040502050405020303" pitchFamily="18" charset="0"/>
              </a:rPr>
              <a:t>percurrit</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circulum</a:t>
            </a:r>
            <a:r>
              <a:rPr lang="en-GB" sz="1800" b="0" i="1" u="none" strike="noStrike" dirty="0">
                <a:solidFill>
                  <a:schemeClr val="tx1"/>
                </a:solidFill>
                <a:effectLst/>
                <a:latin typeface="Georgia" panose="02040502050405020303" pitchFamily="18" charset="0"/>
              </a:rPr>
              <a:t> in quasi 30 </a:t>
            </a:r>
            <a:r>
              <a:rPr lang="en-GB" sz="1800" b="0" i="1" u="none" strike="noStrike" dirty="0" err="1">
                <a:solidFill>
                  <a:schemeClr val="tx1"/>
                </a:solidFill>
                <a:effectLst/>
                <a:latin typeface="Georgia" panose="02040502050405020303" pitchFamily="18" charset="0"/>
              </a:rPr>
              <a:t>annis</a:t>
            </a:r>
            <a:r>
              <a:rPr lang="en-GB" sz="1800" b="0" i="1" u="none" strike="noStrike" dirty="0">
                <a:solidFill>
                  <a:schemeClr val="tx1"/>
                </a:solidFill>
                <a:effectLst/>
                <a:latin typeface="Georgia" panose="02040502050405020303" pitchFamily="18" charset="0"/>
              </a:rPr>
              <a:t> et </a:t>
            </a:r>
            <a:r>
              <a:rPr lang="en-GB" sz="1800" b="0" i="1" u="none" strike="noStrike" dirty="0" err="1">
                <a:solidFill>
                  <a:schemeClr val="tx1"/>
                </a:solidFill>
                <a:effectLst/>
                <a:latin typeface="Georgia" panose="02040502050405020303" pitchFamily="18" charset="0"/>
              </a:rPr>
              <a:t>Iuppiter</a:t>
            </a:r>
            <a:r>
              <a:rPr lang="en-GB" sz="1800" b="0" i="1" u="none" strike="noStrike" dirty="0">
                <a:solidFill>
                  <a:schemeClr val="tx1"/>
                </a:solidFill>
                <a:effectLst/>
                <a:latin typeface="Georgia" panose="02040502050405020303" pitchFamily="18" charset="0"/>
              </a:rPr>
              <a:t> in 20. </a:t>
            </a:r>
            <a:r>
              <a:rPr lang="en-GB" sz="1800" b="0" i="1" u="none" strike="noStrike" dirty="0" err="1">
                <a:solidFill>
                  <a:schemeClr val="tx1"/>
                </a:solidFill>
                <a:effectLst/>
                <a:latin typeface="Georgia" panose="02040502050405020303" pitchFamily="18" charset="0"/>
              </a:rPr>
              <a:t>Vnde</a:t>
            </a:r>
            <a:r>
              <a:rPr lang="en-GB" sz="1800" b="0" i="1" u="none" strike="noStrike" dirty="0">
                <a:solidFill>
                  <a:schemeClr val="tx1"/>
                </a:solidFill>
                <a:effectLst/>
                <a:latin typeface="Georgia" panose="02040502050405020303" pitchFamily="18" charset="0"/>
              </a:rPr>
              <a:t> fit </a:t>
            </a:r>
            <a:r>
              <a:rPr lang="en-GB" sz="1800" b="0" i="1" u="none" strike="noStrike" dirty="0" err="1">
                <a:solidFill>
                  <a:schemeClr val="tx1"/>
                </a:solidFill>
                <a:effectLst/>
                <a:latin typeface="Georgia" panose="02040502050405020303" pitchFamily="18" charset="0"/>
              </a:rPr>
              <a:t>ut</a:t>
            </a:r>
            <a:r>
              <a:rPr lang="en-GB" sz="1800" b="0" i="1" u="none" strike="noStrike" dirty="0">
                <a:solidFill>
                  <a:schemeClr val="tx1"/>
                </a:solidFill>
                <a:effectLst/>
                <a:latin typeface="Georgia" panose="02040502050405020303" pitchFamily="18" charset="0"/>
              </a:rPr>
              <a:t> post 20 </a:t>
            </a:r>
            <a:r>
              <a:rPr lang="en-GB" sz="1800" b="0" i="1" u="none" strike="noStrike" dirty="0" err="1">
                <a:solidFill>
                  <a:schemeClr val="tx1"/>
                </a:solidFill>
                <a:effectLst/>
                <a:latin typeface="Georgia" panose="02040502050405020303" pitchFamily="18" charset="0"/>
              </a:rPr>
              <a:t>annos</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iungantur</a:t>
            </a:r>
            <a:r>
              <a:rPr lang="en-GB" sz="1800" b="0" i="1" u="none" strike="noStrike" dirty="0">
                <a:solidFill>
                  <a:schemeClr val="tx1"/>
                </a:solidFill>
                <a:effectLst/>
                <a:latin typeface="Georgia" panose="02040502050405020303" pitchFamily="18" charset="0"/>
              </a:rPr>
              <a:t> in </a:t>
            </a:r>
            <a:r>
              <a:rPr lang="en-GB" sz="1800" b="0" i="1" u="none" strike="noStrike" dirty="0" err="1">
                <a:solidFill>
                  <a:schemeClr val="tx1"/>
                </a:solidFill>
                <a:effectLst/>
                <a:latin typeface="Georgia" panose="02040502050405020303" pitchFamily="18" charset="0"/>
              </a:rPr>
              <a:t>nono</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signo</a:t>
            </a:r>
            <a:r>
              <a:rPr lang="en-GB" sz="1800" b="0" i="1" u="none" strike="noStrike" dirty="0">
                <a:solidFill>
                  <a:schemeClr val="tx1"/>
                </a:solidFill>
                <a:effectLst/>
                <a:latin typeface="Georgia" panose="02040502050405020303" pitchFamily="18" charset="0"/>
              </a:rPr>
              <a:t> ab </a:t>
            </a:r>
            <a:r>
              <a:rPr lang="en-GB" sz="1800" b="0" i="1" u="none" strike="noStrike" dirty="0" err="1">
                <a:solidFill>
                  <a:schemeClr val="tx1"/>
                </a:solidFill>
                <a:effectLst/>
                <a:latin typeface="Georgia" panose="02040502050405020303" pitchFamily="18" charset="0"/>
              </a:rPr>
              <a:t>eo</a:t>
            </a:r>
            <a:r>
              <a:rPr lang="en-GB" sz="1800" b="0" i="1" u="none" strike="noStrike" dirty="0">
                <a:solidFill>
                  <a:schemeClr val="tx1"/>
                </a:solidFill>
                <a:effectLst/>
                <a:latin typeface="Georgia" panose="02040502050405020303" pitchFamily="18" charset="0"/>
              </a:rPr>
              <a:t>, in quo primus </a:t>
            </a:r>
            <a:r>
              <a:rPr lang="en-GB" sz="1800" b="0" i="1" u="none" strike="noStrike" dirty="0" err="1">
                <a:solidFill>
                  <a:schemeClr val="tx1"/>
                </a:solidFill>
                <a:effectLst/>
                <a:latin typeface="Georgia" panose="02040502050405020303" pitchFamily="18" charset="0"/>
              </a:rPr>
              <a:t>iuncti</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fuerant</a:t>
            </a:r>
            <a:r>
              <a:rPr lang="en-GB" sz="1800" b="0" i="1" u="none" strike="noStrike" dirty="0">
                <a:solidFill>
                  <a:schemeClr val="tx1"/>
                </a:solidFill>
                <a:effectLst/>
                <a:latin typeface="Georgia" panose="02040502050405020303" pitchFamily="18" charset="0"/>
              </a:rPr>
              <a:t>. Et post alios 20 in quinto a primo. Et post </a:t>
            </a:r>
            <a:r>
              <a:rPr lang="en-GB" sz="1800" b="0" i="1" u="none" strike="noStrike" dirty="0" err="1">
                <a:solidFill>
                  <a:schemeClr val="tx1"/>
                </a:solidFill>
                <a:effectLst/>
                <a:latin typeface="Georgia" panose="02040502050405020303" pitchFamily="18" charset="0"/>
              </a:rPr>
              <a:t>tertios</a:t>
            </a:r>
            <a:r>
              <a:rPr lang="en-GB" sz="1800" b="0" i="1" u="none" strike="noStrike" dirty="0">
                <a:solidFill>
                  <a:schemeClr val="tx1"/>
                </a:solidFill>
                <a:effectLst/>
                <a:latin typeface="Georgia" panose="02040502050405020303" pitchFamily="18" charset="0"/>
              </a:rPr>
              <a:t> 20 iterum in </a:t>
            </a:r>
            <a:r>
              <a:rPr lang="en-GB" sz="1800" b="0" i="1" u="none" strike="noStrike" dirty="0" err="1">
                <a:solidFill>
                  <a:schemeClr val="tx1"/>
                </a:solidFill>
                <a:effectLst/>
                <a:latin typeface="Georgia" panose="02040502050405020303" pitchFamily="18" charset="0"/>
              </a:rPr>
              <a:t>illo</a:t>
            </a:r>
            <a:r>
              <a:rPr lang="en-GB" sz="1800" b="0" i="1" u="none" strike="noStrike" dirty="0">
                <a:solidFill>
                  <a:schemeClr val="tx1"/>
                </a:solidFill>
                <a:effectLst/>
                <a:latin typeface="Georgia" panose="02040502050405020303" pitchFamily="18" charset="0"/>
              </a:rPr>
              <a:t> primo. Et </a:t>
            </a:r>
            <a:r>
              <a:rPr lang="en-GB" sz="1800" b="0" i="1" u="none" strike="noStrike" dirty="0" err="1">
                <a:solidFill>
                  <a:schemeClr val="tx1"/>
                </a:solidFill>
                <a:effectLst/>
                <a:latin typeface="Georgia" panose="02040502050405020303" pitchFamily="18" charset="0"/>
              </a:rPr>
              <a:t>hec</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vocatur</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coniunctio</a:t>
            </a:r>
            <a:r>
              <a:rPr lang="en-GB" sz="1800" b="0" i="1" u="none" strike="noStrike" dirty="0">
                <a:solidFill>
                  <a:schemeClr val="tx1"/>
                </a:solidFill>
                <a:effectLst/>
                <a:latin typeface="Georgia" panose="02040502050405020303" pitchFamily="18" charset="0"/>
              </a:rPr>
              <a:t> magna’ et </a:t>
            </a:r>
            <a:r>
              <a:rPr lang="en-GB" sz="1800" b="1" i="1" u="none" strike="noStrike" dirty="0" err="1">
                <a:solidFill>
                  <a:schemeClr val="tx1"/>
                </a:solidFill>
                <a:effectLst/>
                <a:latin typeface="Georgia" panose="02040502050405020303" pitchFamily="18" charset="0"/>
              </a:rPr>
              <a:t>significat</a:t>
            </a:r>
            <a:r>
              <a:rPr lang="en-GB" sz="1800" b="1" i="1" u="none" strike="noStrike" dirty="0">
                <a:solidFill>
                  <a:schemeClr val="tx1"/>
                </a:solidFill>
                <a:effectLst/>
                <a:latin typeface="Georgia" panose="02040502050405020303" pitchFamily="18" charset="0"/>
              </a:rPr>
              <a:t> super </a:t>
            </a:r>
            <a:r>
              <a:rPr lang="en-GB" sz="1800" b="1" i="1" u="none" strike="noStrike" dirty="0" err="1">
                <a:solidFill>
                  <a:schemeClr val="tx1"/>
                </a:solidFill>
                <a:effectLst/>
                <a:latin typeface="Georgia" panose="02040502050405020303" pitchFamily="18" charset="0"/>
              </a:rPr>
              <a:t>multa</a:t>
            </a:r>
            <a:r>
              <a:rPr lang="en-GB" sz="1800" b="1" i="1" u="none" strike="noStrike" dirty="0">
                <a:solidFill>
                  <a:schemeClr val="tx1"/>
                </a:solidFill>
                <a:effectLst/>
                <a:latin typeface="Georgia" panose="02040502050405020303" pitchFamily="18" charset="0"/>
              </a:rPr>
              <a:t>, </a:t>
            </a:r>
            <a:r>
              <a:rPr lang="en-GB" sz="1800" b="1" i="1" u="none" strike="noStrike" dirty="0" err="1">
                <a:solidFill>
                  <a:schemeClr val="tx1"/>
                </a:solidFill>
                <a:effectLst/>
                <a:latin typeface="Georgia" panose="02040502050405020303" pitchFamily="18" charset="0"/>
              </a:rPr>
              <a:t>plerumque</a:t>
            </a:r>
            <a:r>
              <a:rPr lang="en-GB" sz="1800" b="1" i="1" u="none" strike="noStrike" dirty="0">
                <a:solidFill>
                  <a:schemeClr val="tx1"/>
                </a:solidFill>
                <a:effectLst/>
                <a:latin typeface="Georgia" panose="02040502050405020303" pitchFamily="18" charset="0"/>
              </a:rPr>
              <a:t> </a:t>
            </a:r>
            <a:r>
              <a:rPr lang="en-GB" sz="1800" b="1" i="1" u="none" strike="noStrike" dirty="0" err="1">
                <a:solidFill>
                  <a:schemeClr val="tx1"/>
                </a:solidFill>
                <a:effectLst/>
                <a:latin typeface="Georgia" panose="02040502050405020303" pitchFamily="18" charset="0"/>
              </a:rPr>
              <a:t>quidem</a:t>
            </a:r>
            <a:r>
              <a:rPr lang="en-GB" sz="1800" b="1" i="1" u="none" strike="noStrike" dirty="0">
                <a:solidFill>
                  <a:schemeClr val="tx1"/>
                </a:solidFill>
                <a:effectLst/>
                <a:latin typeface="Georgia" panose="02040502050405020303" pitchFamily="18" charset="0"/>
              </a:rPr>
              <a:t> super </a:t>
            </a:r>
            <a:r>
              <a:rPr lang="en-GB" sz="1800" b="1" i="1" u="none" strike="noStrike" dirty="0" err="1">
                <a:solidFill>
                  <a:schemeClr val="tx1"/>
                </a:solidFill>
                <a:effectLst/>
                <a:latin typeface="Georgia" panose="02040502050405020303" pitchFamily="18" charset="0"/>
              </a:rPr>
              <a:t>gravitatem</a:t>
            </a:r>
            <a:r>
              <a:rPr lang="en-GB" sz="1800" b="1" i="1" u="none" strike="noStrike" dirty="0">
                <a:solidFill>
                  <a:schemeClr val="tx1"/>
                </a:solidFill>
                <a:effectLst/>
                <a:latin typeface="Georgia" panose="02040502050405020303" pitchFamily="18" charset="0"/>
              </a:rPr>
              <a:t> </a:t>
            </a:r>
            <a:r>
              <a:rPr lang="en-GB" sz="1800" b="1" i="1" u="none" strike="noStrike" dirty="0" err="1">
                <a:solidFill>
                  <a:schemeClr val="tx1"/>
                </a:solidFill>
                <a:effectLst/>
                <a:latin typeface="Georgia" panose="02040502050405020303" pitchFamily="18" charset="0"/>
              </a:rPr>
              <a:t>annone</a:t>
            </a:r>
            <a:r>
              <a:rPr lang="en-GB" sz="1800" b="1" i="1" u="none" strike="noStrike" dirty="0">
                <a:solidFill>
                  <a:schemeClr val="tx1"/>
                </a:solidFill>
                <a:effectLst/>
                <a:latin typeface="Georgia" panose="02040502050405020303" pitchFamily="18" charset="0"/>
              </a:rPr>
              <a:t> et </a:t>
            </a:r>
            <a:r>
              <a:rPr lang="en-GB" sz="1800" b="1" i="1" u="none" strike="noStrike" dirty="0" err="1">
                <a:solidFill>
                  <a:schemeClr val="tx1"/>
                </a:solidFill>
                <a:effectLst/>
                <a:latin typeface="Georgia" panose="02040502050405020303" pitchFamily="18" charset="0"/>
              </a:rPr>
              <a:t>interdum</a:t>
            </a:r>
            <a:r>
              <a:rPr lang="en-GB" sz="1800" b="1" i="1" u="none" strike="noStrike" dirty="0">
                <a:solidFill>
                  <a:schemeClr val="tx1"/>
                </a:solidFill>
                <a:effectLst/>
                <a:latin typeface="Georgia" panose="02040502050405020303" pitchFamily="18" charset="0"/>
              </a:rPr>
              <a:t> super </a:t>
            </a:r>
            <a:r>
              <a:rPr lang="en-GB" sz="1800" b="1" i="1" u="none" strike="noStrike" dirty="0" err="1">
                <a:solidFill>
                  <a:schemeClr val="tx1"/>
                </a:solidFill>
                <a:effectLst/>
                <a:latin typeface="Georgia" panose="02040502050405020303" pitchFamily="18" charset="0"/>
              </a:rPr>
              <a:t>sublimationem</a:t>
            </a:r>
            <a:r>
              <a:rPr lang="en-GB" sz="1800" b="1" i="1" u="none" strike="noStrike" dirty="0">
                <a:solidFill>
                  <a:schemeClr val="tx1"/>
                </a:solidFill>
                <a:effectLst/>
                <a:latin typeface="Georgia" panose="02040502050405020303" pitchFamily="18" charset="0"/>
              </a:rPr>
              <a:t> </a:t>
            </a:r>
            <a:r>
              <a:rPr lang="en-GB" sz="1800" b="1" i="1" u="none" strike="noStrike" dirty="0" err="1">
                <a:solidFill>
                  <a:schemeClr val="tx1"/>
                </a:solidFill>
                <a:effectLst/>
                <a:latin typeface="Georgia" panose="02040502050405020303" pitchFamily="18" charset="0"/>
              </a:rPr>
              <a:t>regum</a:t>
            </a:r>
            <a:r>
              <a:rPr lang="en-GB" sz="1800" b="1" i="1" u="none" strike="noStrike" dirty="0">
                <a:solidFill>
                  <a:schemeClr val="tx1"/>
                </a:solidFill>
                <a:effectLst/>
                <a:latin typeface="Georgia" panose="02040502050405020303" pitchFamily="18" charset="0"/>
              </a:rPr>
              <a:t> et </a:t>
            </a:r>
            <a:r>
              <a:rPr lang="en-GB" sz="1800" b="1" i="1" u="none" strike="noStrike" dirty="0" err="1">
                <a:solidFill>
                  <a:schemeClr val="tx1"/>
                </a:solidFill>
                <a:effectLst/>
                <a:latin typeface="Georgia" panose="02040502050405020303" pitchFamily="18" charset="0"/>
              </a:rPr>
              <a:t>violentum</a:t>
            </a:r>
            <a:r>
              <a:rPr lang="en-GB" sz="1800" b="1" i="1" u="none" strike="noStrike" dirty="0">
                <a:solidFill>
                  <a:schemeClr val="tx1"/>
                </a:solidFill>
                <a:effectLst/>
                <a:latin typeface="Georgia" panose="02040502050405020303" pitchFamily="18" charset="0"/>
              </a:rPr>
              <a:t>[??] et super </a:t>
            </a:r>
            <a:r>
              <a:rPr lang="en-GB" sz="1800" b="1" i="1" u="none" strike="noStrike" dirty="0" err="1">
                <a:solidFill>
                  <a:schemeClr val="tx1"/>
                </a:solidFill>
                <a:effectLst/>
                <a:latin typeface="Georgia" panose="02040502050405020303" pitchFamily="18" charset="0"/>
              </a:rPr>
              <a:t>nativitates</a:t>
            </a:r>
            <a:r>
              <a:rPr lang="en-GB" sz="1800" b="1" i="1" u="none" strike="noStrike" dirty="0">
                <a:solidFill>
                  <a:schemeClr val="tx1"/>
                </a:solidFill>
                <a:effectLst/>
                <a:latin typeface="Georgia" panose="02040502050405020303" pitchFamily="18" charset="0"/>
              </a:rPr>
              <a:t> </a:t>
            </a:r>
            <a:r>
              <a:rPr lang="en-GB" sz="1800" b="1" i="1" u="none" strike="noStrike" dirty="0" err="1">
                <a:solidFill>
                  <a:schemeClr val="tx1"/>
                </a:solidFill>
                <a:effectLst/>
                <a:latin typeface="Georgia" panose="02040502050405020303" pitchFamily="18" charset="0"/>
              </a:rPr>
              <a:t>prophetarum</a:t>
            </a:r>
            <a:r>
              <a:rPr lang="en-GB" sz="1800" b="0" i="1" u="none" strike="noStrike" dirty="0">
                <a:solidFill>
                  <a:schemeClr val="tx1"/>
                </a:solidFill>
                <a:effectLst/>
                <a:latin typeface="Georgia" panose="02040502050405020303" pitchFamily="18" charset="0"/>
              </a:rPr>
              <a:t>. Quoniam autem signa primum, </a:t>
            </a:r>
            <a:r>
              <a:rPr lang="en-GB" sz="1800" b="0" i="1" u="none" strike="noStrike" dirty="0" err="1">
                <a:solidFill>
                  <a:schemeClr val="tx1"/>
                </a:solidFill>
                <a:effectLst/>
                <a:latin typeface="Georgia" panose="02040502050405020303" pitchFamily="18" charset="0"/>
              </a:rPr>
              <a:t>quintum</a:t>
            </a:r>
            <a:r>
              <a:rPr lang="en-GB" sz="1800" b="0" i="1" u="none" strike="noStrike" dirty="0">
                <a:solidFill>
                  <a:schemeClr val="tx1"/>
                </a:solidFill>
                <a:effectLst/>
                <a:latin typeface="Georgia" panose="02040502050405020303" pitchFamily="18" charset="0"/>
              </a:rPr>
              <a:t>, et </a:t>
            </a:r>
            <a:r>
              <a:rPr lang="en-GB" sz="1800" b="0" i="1" u="none" strike="noStrike" dirty="0" err="1">
                <a:solidFill>
                  <a:schemeClr val="tx1"/>
                </a:solidFill>
                <a:effectLst/>
                <a:latin typeface="Georgia" panose="02040502050405020303" pitchFamily="18" charset="0"/>
              </a:rPr>
              <a:t>nonum</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faciunt</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triplicitatem</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postquam</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totiens</a:t>
            </a:r>
            <a:r>
              <a:rPr lang="en-GB" sz="1800" b="0" i="1" u="none" strike="noStrike" dirty="0">
                <a:solidFill>
                  <a:schemeClr val="tx1"/>
                </a:solidFill>
                <a:effectLst/>
                <a:latin typeface="Georgia" panose="02040502050405020303" pitchFamily="18" charset="0"/>
              </a:rPr>
              <a:t> in </a:t>
            </a:r>
            <a:r>
              <a:rPr lang="en-GB" sz="1800" b="0" i="1" u="none" strike="noStrike" dirty="0" err="1">
                <a:solidFill>
                  <a:schemeClr val="tx1"/>
                </a:solidFill>
                <a:effectLst/>
                <a:latin typeface="Georgia" panose="02040502050405020303" pitchFamily="18" charset="0"/>
              </a:rPr>
              <a:t>ista</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triplicitate</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coniuncti</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fuerint</a:t>
            </a:r>
            <a:r>
              <a:rPr lang="en-GB" sz="1800" b="0" i="1" u="none" strike="noStrike" dirty="0">
                <a:solidFill>
                  <a:schemeClr val="tx1"/>
                </a:solidFill>
                <a:effectLst/>
                <a:latin typeface="Georgia" panose="02040502050405020303" pitchFamily="18" charset="0"/>
              </a:rPr>
              <a:t>, quod </a:t>
            </a:r>
            <a:r>
              <a:rPr lang="en-GB" sz="1800" b="0" i="1" u="none" strike="noStrike" dirty="0" err="1">
                <a:solidFill>
                  <a:schemeClr val="tx1"/>
                </a:solidFill>
                <a:effectLst/>
                <a:latin typeface="Georgia" panose="02040502050405020303" pitchFamily="18" charset="0"/>
              </a:rPr>
              <a:t>mutantur</a:t>
            </a:r>
            <a:r>
              <a:rPr lang="en-GB" sz="1800" b="0" i="1" u="none" strike="noStrike" dirty="0">
                <a:solidFill>
                  <a:schemeClr val="tx1"/>
                </a:solidFill>
                <a:effectLst/>
                <a:latin typeface="Georgia" panose="02040502050405020303" pitchFamily="18" charset="0"/>
              </a:rPr>
              <a:t> ad </a:t>
            </a:r>
            <a:r>
              <a:rPr lang="en-GB" sz="1800" b="0" i="1" u="none" strike="noStrike" dirty="0" err="1">
                <a:solidFill>
                  <a:schemeClr val="tx1"/>
                </a:solidFill>
                <a:effectLst/>
                <a:latin typeface="Georgia" panose="02040502050405020303" pitchFamily="18" charset="0"/>
              </a:rPr>
              <a:t>aliam</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triplicitatem</a:t>
            </a:r>
            <a:r>
              <a:rPr lang="en-GB" sz="1800" b="0" i="1" u="none" strike="noStrike" dirty="0">
                <a:solidFill>
                  <a:schemeClr val="tx1"/>
                </a:solidFill>
                <a:effectLst/>
                <a:latin typeface="Georgia" panose="02040502050405020303" pitchFamily="18" charset="0"/>
              </a:rPr>
              <a:t>, tunc </a:t>
            </a:r>
            <a:r>
              <a:rPr lang="en-GB" sz="1800" b="0" i="1" u="none" strike="noStrike" dirty="0" err="1">
                <a:solidFill>
                  <a:schemeClr val="tx1"/>
                </a:solidFill>
                <a:effectLst/>
                <a:latin typeface="Georgia" panose="02040502050405020303" pitchFamily="18" charset="0"/>
              </a:rPr>
              <a:t>vocatur</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coniunctio</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maior</a:t>
            </a:r>
            <a:r>
              <a:rPr lang="en-GB" sz="1800" b="0" i="1" u="none" strike="noStrike" dirty="0">
                <a:solidFill>
                  <a:schemeClr val="tx1"/>
                </a:solidFill>
                <a:effectLst/>
                <a:latin typeface="Georgia" panose="02040502050405020303" pitchFamily="18" charset="0"/>
              </a:rPr>
              <a:t>’ </a:t>
            </a:r>
            <a:r>
              <a:rPr lang="en-GB" sz="1800" b="1" i="1" u="none" strike="noStrike" dirty="0" err="1">
                <a:solidFill>
                  <a:schemeClr val="tx1"/>
                </a:solidFill>
                <a:effectLst/>
                <a:latin typeface="Georgia" panose="02040502050405020303" pitchFamily="18" charset="0"/>
              </a:rPr>
              <a:t>significans</a:t>
            </a:r>
            <a:r>
              <a:rPr lang="en-GB" sz="1800" b="1" i="1" u="none" strike="noStrike" dirty="0">
                <a:solidFill>
                  <a:schemeClr val="tx1"/>
                </a:solidFill>
                <a:effectLst/>
                <a:latin typeface="Georgia" panose="02040502050405020303" pitchFamily="18" charset="0"/>
              </a:rPr>
              <a:t> super </a:t>
            </a:r>
            <a:r>
              <a:rPr lang="en-GB" sz="1800" b="1" i="1" u="none" strike="noStrike" dirty="0" err="1">
                <a:solidFill>
                  <a:schemeClr val="tx1"/>
                </a:solidFill>
                <a:effectLst/>
                <a:latin typeface="Georgia" panose="02040502050405020303" pitchFamily="18" charset="0"/>
              </a:rPr>
              <a:t>apparitionem</a:t>
            </a:r>
            <a:r>
              <a:rPr lang="en-GB" sz="1800" b="1" i="1" u="none" strike="noStrike" dirty="0">
                <a:solidFill>
                  <a:schemeClr val="tx1"/>
                </a:solidFill>
                <a:effectLst/>
                <a:latin typeface="Georgia" panose="02040502050405020303" pitchFamily="18" charset="0"/>
              </a:rPr>
              <a:t> </a:t>
            </a:r>
            <a:r>
              <a:rPr lang="en-GB" sz="1800" b="1" i="1" u="none" strike="noStrike" dirty="0" err="1">
                <a:solidFill>
                  <a:schemeClr val="tx1"/>
                </a:solidFill>
                <a:effectLst/>
                <a:latin typeface="Georgia" panose="02040502050405020303" pitchFamily="18" charset="0"/>
              </a:rPr>
              <a:t>prophete</a:t>
            </a:r>
            <a:r>
              <a:rPr lang="en-GB" sz="1800" b="1" i="1" u="none" strike="noStrike" dirty="0">
                <a:solidFill>
                  <a:schemeClr val="tx1"/>
                </a:solidFill>
                <a:effectLst/>
                <a:latin typeface="Georgia" panose="02040502050405020303" pitchFamily="18" charset="0"/>
              </a:rPr>
              <a:t> et </a:t>
            </a:r>
            <a:r>
              <a:rPr lang="en-GB" sz="1800" b="1" i="1" u="none" strike="noStrike" dirty="0" err="1">
                <a:solidFill>
                  <a:schemeClr val="tx1"/>
                </a:solidFill>
                <a:effectLst/>
                <a:latin typeface="Georgia" panose="02040502050405020303" pitchFamily="18" charset="0"/>
              </a:rPr>
              <a:t>mutationem</a:t>
            </a:r>
            <a:r>
              <a:rPr lang="en-GB" sz="1800" b="1" i="1" u="none" strike="noStrike" dirty="0">
                <a:solidFill>
                  <a:schemeClr val="tx1"/>
                </a:solidFill>
                <a:effectLst/>
                <a:latin typeface="Georgia" panose="02040502050405020303" pitchFamily="18" charset="0"/>
              </a:rPr>
              <a:t> fidei </a:t>
            </a:r>
            <a:r>
              <a:rPr lang="en-GB" sz="1800" b="1" i="1" u="none" strike="noStrike" dirty="0" err="1">
                <a:solidFill>
                  <a:schemeClr val="tx1"/>
                </a:solidFill>
                <a:effectLst/>
                <a:latin typeface="Georgia" panose="02040502050405020303" pitchFamily="18" charset="0"/>
              </a:rPr>
              <a:t>sive</a:t>
            </a:r>
            <a:r>
              <a:rPr lang="en-GB" sz="1800" b="1" i="1" u="none" strike="noStrike" dirty="0">
                <a:solidFill>
                  <a:schemeClr val="tx1"/>
                </a:solidFill>
                <a:effectLst/>
                <a:latin typeface="Georgia" panose="02040502050405020303" pitchFamily="18" charset="0"/>
              </a:rPr>
              <a:t> </a:t>
            </a:r>
            <a:r>
              <a:rPr lang="en-GB" sz="1800" b="1" i="1" u="none" strike="noStrike" dirty="0" err="1">
                <a:solidFill>
                  <a:schemeClr val="tx1"/>
                </a:solidFill>
                <a:effectLst/>
                <a:latin typeface="Georgia" panose="02040502050405020303" pitchFamily="18" charset="0"/>
              </a:rPr>
              <a:t>secte</a:t>
            </a:r>
            <a:r>
              <a:rPr lang="en-GB" sz="1800" b="0" i="1" u="none" strike="noStrike" dirty="0">
                <a:solidFill>
                  <a:schemeClr val="tx1"/>
                </a:solidFill>
                <a:effectLst/>
                <a:latin typeface="Georgia" panose="02040502050405020303" pitchFamily="18" charset="0"/>
              </a:rPr>
              <a:t>…</a:t>
            </a:r>
            <a:br>
              <a:rPr lang="en-GB" sz="1600" dirty="0">
                <a:solidFill>
                  <a:schemeClr val="tx1"/>
                </a:solidFill>
                <a:latin typeface="Georgia" panose="02040502050405020303" pitchFamily="18" charset="0"/>
              </a:rPr>
            </a:br>
            <a:endParaRPr lang="en-GB" sz="1800" b="0" dirty="0">
              <a:solidFill>
                <a:schemeClr val="tx1"/>
              </a:solidFill>
              <a:effectLst/>
              <a:latin typeface="Georgia" panose="02040502050405020303" pitchFamily="18" charset="0"/>
            </a:endParaRPr>
          </a:p>
        </p:txBody>
      </p:sp>
    </p:spTree>
    <p:extLst>
      <p:ext uri="{BB962C8B-B14F-4D97-AF65-F5344CB8AC3E}">
        <p14:creationId xmlns:p14="http://schemas.microsoft.com/office/powerpoint/2010/main" val="13092969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7BB8C-2F28-5B22-B342-045FE392F96D}"/>
              </a:ext>
            </a:extLst>
          </p:cNvPr>
          <p:cNvSpPr>
            <a:spLocks noGrp="1"/>
          </p:cNvSpPr>
          <p:nvPr>
            <p:ph type="title"/>
          </p:nvPr>
        </p:nvSpPr>
        <p:spPr/>
        <p:txBody>
          <a:bodyPr>
            <a:normAutofit/>
          </a:bodyPr>
          <a:lstStyle/>
          <a:p>
            <a:r>
              <a:rPr lang="en-US" sz="3200" dirty="0">
                <a:solidFill>
                  <a:schemeClr val="tx1"/>
                </a:solidFill>
                <a:latin typeface="Georgia" panose="02040502050405020303" pitchFamily="18" charset="0"/>
              </a:rPr>
              <a:t>Glosses dealing with Catholic theology and the eschaton</a:t>
            </a:r>
            <a:endParaRPr lang="en-GB" sz="3200" dirty="0">
              <a:solidFill>
                <a:schemeClr val="tx1"/>
              </a:solidFill>
            </a:endParaRPr>
          </a:p>
        </p:txBody>
      </p:sp>
      <p:sp>
        <p:nvSpPr>
          <p:cNvPr id="3" name="Content Placeholder 2">
            <a:extLst>
              <a:ext uri="{FF2B5EF4-FFF2-40B4-BE49-F238E27FC236}">
                <a16:creationId xmlns:a16="http://schemas.microsoft.com/office/drawing/2014/main" id="{C20669C0-8FB6-D98F-E274-D57797FEEF01}"/>
              </a:ext>
            </a:extLst>
          </p:cNvPr>
          <p:cNvSpPr>
            <a:spLocks noGrp="1"/>
          </p:cNvSpPr>
          <p:nvPr>
            <p:ph sz="half" idx="1"/>
          </p:nvPr>
        </p:nvSpPr>
        <p:spPr>
          <a:xfrm>
            <a:off x="464695" y="1845734"/>
            <a:ext cx="7694529" cy="4342630"/>
          </a:xfrm>
        </p:spPr>
        <p:txBody>
          <a:bodyPr>
            <a:noAutofit/>
          </a:bodyPr>
          <a:lstStyle/>
          <a:p>
            <a:pPr rtl="0">
              <a:lnSpc>
                <a:spcPct val="100000"/>
              </a:lnSpc>
              <a:spcBef>
                <a:spcPts val="0"/>
              </a:spcBef>
              <a:spcAft>
                <a:spcPts val="600"/>
              </a:spcAft>
            </a:pPr>
            <a:r>
              <a:rPr lang="en-GB" sz="1800" i="0" u="sng" dirty="0">
                <a:solidFill>
                  <a:schemeClr val="tx1"/>
                </a:solidFill>
                <a:effectLst/>
                <a:latin typeface="Georgia" panose="02040502050405020303" pitchFamily="18" charset="0"/>
              </a:rPr>
              <a:t>Poem</a:t>
            </a:r>
            <a:r>
              <a:rPr lang="en-GB" sz="1800" b="0" i="0"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Arguo</a:t>
            </a:r>
            <a:r>
              <a:rPr lang="en-GB" sz="1800" b="0" i="1" u="none" strike="noStrike" dirty="0">
                <a:solidFill>
                  <a:schemeClr val="tx1"/>
                </a:solidFill>
                <a:effectLst/>
                <a:latin typeface="Georgia" panose="02040502050405020303" pitchFamily="18" charset="0"/>
              </a:rPr>
              <a:t> sic </a:t>
            </a:r>
            <a:r>
              <a:rPr lang="en-GB" sz="1800" b="0" i="1" u="none" strike="noStrike" dirty="0" err="1">
                <a:solidFill>
                  <a:schemeClr val="tx1"/>
                </a:solidFill>
                <a:effectLst/>
                <a:latin typeface="Georgia" panose="02040502050405020303" pitchFamily="18" charset="0"/>
              </a:rPr>
              <a:t>igitur</a:t>
            </a:r>
            <a:r>
              <a:rPr lang="en-GB" sz="1800" b="0" i="1" u="none" strike="noStrike" dirty="0">
                <a:solidFill>
                  <a:schemeClr val="tx1"/>
                </a:solidFill>
                <a:effectLst/>
                <a:latin typeface="Georgia" panose="02040502050405020303" pitchFamily="18" charset="0"/>
              </a:rPr>
              <a:t>: duo </a:t>
            </a:r>
            <a:r>
              <a:rPr lang="en-GB" sz="1800" b="0" i="1" u="none" strike="noStrike" dirty="0" err="1">
                <a:solidFill>
                  <a:schemeClr val="tx1"/>
                </a:solidFill>
                <a:effectLst/>
                <a:latin typeface="Georgia" panose="02040502050405020303" pitchFamily="18" charset="0"/>
              </a:rPr>
              <a:t>si</a:t>
            </a:r>
            <a:r>
              <a:rPr lang="en-GB" sz="1800" b="0" i="1" u="none" strike="noStrike" dirty="0">
                <a:solidFill>
                  <a:schemeClr val="tx1"/>
                </a:solidFill>
                <a:effectLst/>
                <a:latin typeface="Georgia" panose="02040502050405020303" pitchFamily="18" charset="0"/>
              </a:rPr>
              <a:t> sunt </a:t>
            </a:r>
            <a:r>
              <a:rPr lang="en-GB" sz="1800" b="0" i="1" u="none" strike="noStrike" dirty="0" err="1">
                <a:solidFill>
                  <a:schemeClr val="tx1"/>
                </a:solidFill>
                <a:effectLst/>
                <a:latin typeface="Georgia" panose="02040502050405020303" pitchFamily="18" charset="0"/>
              </a:rPr>
              <a:t>omnipotentes</a:t>
            </a:r>
            <a:r>
              <a:rPr lang="en-GB" sz="1800" b="0" i="1" u="none" strike="noStrike" dirty="0">
                <a:solidFill>
                  <a:schemeClr val="tx1"/>
                </a:solidFill>
                <a:effectLst/>
                <a:latin typeface="Georgia" panose="02040502050405020303" pitchFamily="18" charset="0"/>
              </a:rPr>
              <a:t> / ac per id </a:t>
            </a:r>
            <a:r>
              <a:rPr lang="en-GB" sz="1800" b="0" i="1" u="none" strike="noStrike" dirty="0" err="1">
                <a:solidFill>
                  <a:schemeClr val="tx1"/>
                </a:solidFill>
                <a:effectLst/>
                <a:latin typeface="Georgia" panose="02040502050405020303" pitchFamily="18" charset="0"/>
              </a:rPr>
              <a:t>equales</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aut</a:t>
            </a:r>
            <a:r>
              <a:rPr lang="en-GB" sz="1800" b="0" i="1" u="none" strike="noStrike" dirty="0">
                <a:solidFill>
                  <a:schemeClr val="tx1"/>
                </a:solidFill>
                <a:effectLst/>
                <a:latin typeface="Georgia" panose="02040502050405020303" pitchFamily="18" charset="0"/>
              </a:rPr>
              <a:t> hic </a:t>
            </a:r>
            <a:r>
              <a:rPr lang="en-GB" sz="1800" b="0" i="1" u="none" strike="noStrike" dirty="0" err="1">
                <a:solidFill>
                  <a:schemeClr val="tx1"/>
                </a:solidFill>
                <a:effectLst/>
                <a:latin typeface="Georgia" panose="02040502050405020303" pitchFamily="18" charset="0"/>
              </a:rPr>
              <a:t>dependet</a:t>
            </a:r>
            <a:r>
              <a:rPr lang="en-GB" sz="1800" b="0" i="1" u="none" strike="noStrike" dirty="0">
                <a:solidFill>
                  <a:schemeClr val="tx1"/>
                </a:solidFill>
                <a:effectLst/>
                <a:latin typeface="Georgia" panose="02040502050405020303" pitchFamily="18" charset="0"/>
              </a:rPr>
              <a:t> ab </a:t>
            </a:r>
            <a:r>
              <a:rPr lang="en-GB" sz="1800" b="0" i="1" u="none" strike="noStrike" dirty="0" err="1">
                <a:solidFill>
                  <a:schemeClr val="tx1"/>
                </a:solidFill>
                <a:effectLst/>
                <a:latin typeface="Georgia" panose="02040502050405020303" pitchFamily="18" charset="0"/>
              </a:rPr>
              <a:t>illo</a:t>
            </a:r>
            <a:r>
              <a:rPr lang="en-GB" sz="1800" b="0" i="1" u="none" strike="noStrike" dirty="0">
                <a:solidFill>
                  <a:schemeClr val="tx1"/>
                </a:solidFill>
                <a:effectLst/>
                <a:latin typeface="Georgia" panose="02040502050405020303" pitchFamily="18" charset="0"/>
              </a:rPr>
              <a:t> / </a:t>
            </a:r>
            <a:r>
              <a:rPr lang="en-GB" sz="1800" b="0" i="1" u="none" strike="noStrike" dirty="0" err="1">
                <a:solidFill>
                  <a:schemeClr val="tx1"/>
                </a:solidFill>
                <a:effectLst/>
                <a:latin typeface="Georgia" panose="02040502050405020303" pitchFamily="18" charset="0"/>
              </a:rPr>
              <a:t>aut</a:t>
            </a:r>
            <a:r>
              <a:rPr lang="en-GB" sz="1800" b="0" i="1" u="none" strike="noStrike" dirty="0">
                <a:solidFill>
                  <a:schemeClr val="tx1"/>
                </a:solidFill>
                <a:effectLst/>
                <a:latin typeface="Georgia" panose="02040502050405020303" pitchFamily="18" charset="0"/>
              </a:rPr>
              <a:t> non . . . </a:t>
            </a:r>
            <a:r>
              <a:rPr lang="en-GB" sz="1800" b="1" i="1" u="none" strike="noStrike" dirty="0">
                <a:solidFill>
                  <a:schemeClr val="tx1"/>
                </a:solidFill>
                <a:effectLst/>
                <a:latin typeface="Georgia" panose="02040502050405020303" pitchFamily="18" charset="0"/>
              </a:rPr>
              <a:t>Tantum</a:t>
            </a:r>
            <a:r>
              <a:rPr lang="en-GB" sz="1800" b="0" i="1" u="none" strike="noStrike" dirty="0">
                <a:solidFill>
                  <a:schemeClr val="tx1"/>
                </a:solidFill>
                <a:effectLst/>
                <a:latin typeface="Georgia" panose="02040502050405020303" pitchFamily="18" charset="0"/>
              </a:rPr>
              <a:t> est </a:t>
            </a:r>
            <a:r>
              <a:rPr lang="en-GB" sz="1800" b="0" i="1" u="none" strike="noStrike" dirty="0" err="1">
                <a:solidFill>
                  <a:schemeClr val="tx1"/>
                </a:solidFill>
                <a:effectLst/>
                <a:latin typeface="Georgia" panose="02040502050405020303" pitchFamily="18" charset="0"/>
              </a:rPr>
              <a:t>igitur</a:t>
            </a:r>
            <a:r>
              <a:rPr lang="en-GB" sz="1800" b="0" i="1" u="none" strike="noStrike" dirty="0">
                <a:solidFill>
                  <a:schemeClr val="tx1"/>
                </a:solidFill>
                <a:effectLst/>
                <a:latin typeface="Georgia" panose="02040502050405020303" pitchFamily="18" charset="0"/>
              </a:rPr>
              <a:t> </a:t>
            </a:r>
            <a:r>
              <a:rPr lang="en-GB" sz="1800" b="1" i="1" u="none" strike="noStrike" dirty="0">
                <a:solidFill>
                  <a:schemeClr val="tx1"/>
                </a:solidFill>
                <a:effectLst/>
                <a:latin typeface="Georgia" panose="02040502050405020303" pitchFamily="18" charset="0"/>
              </a:rPr>
              <a:t>Deus</a:t>
            </a:r>
            <a:r>
              <a:rPr lang="en-GB" sz="1800" b="0" i="1" u="none" strike="noStrike" dirty="0">
                <a:solidFill>
                  <a:schemeClr val="tx1"/>
                </a:solidFill>
                <a:effectLst/>
                <a:latin typeface="Georgia" panose="02040502050405020303" pitchFamily="18" charset="0"/>
              </a:rPr>
              <a:t> </a:t>
            </a:r>
            <a:r>
              <a:rPr lang="en-GB" sz="1800" b="1" i="1" u="none" strike="noStrike" dirty="0" err="1">
                <a:solidFill>
                  <a:schemeClr val="tx1"/>
                </a:solidFill>
                <a:effectLst/>
                <a:latin typeface="Georgia" panose="02040502050405020303" pitchFamily="18" charset="0"/>
              </a:rPr>
              <a:t>unus</a:t>
            </a:r>
            <a:r>
              <a:rPr lang="en-GB" sz="1800" b="0" i="1" u="none" strike="noStrike" dirty="0">
                <a:solidFill>
                  <a:schemeClr val="tx1"/>
                </a:solidFill>
                <a:effectLst/>
                <a:latin typeface="Georgia" panose="02040502050405020303" pitchFamily="18" charset="0"/>
              </a:rPr>
              <a:t> / </a:t>
            </a:r>
            <a:r>
              <a:rPr lang="en-GB" sz="1800" b="0" i="1" u="none" strike="noStrike" dirty="0" err="1">
                <a:solidFill>
                  <a:schemeClr val="tx1"/>
                </a:solidFill>
                <a:effectLst/>
                <a:latin typeface="Georgia" panose="02040502050405020303" pitchFamily="18" charset="0"/>
              </a:rPr>
              <a:t>strenuus</a:t>
            </a:r>
            <a:r>
              <a:rPr lang="en-GB" sz="1800" b="0" i="1" u="none" strike="noStrike" dirty="0">
                <a:solidFill>
                  <a:schemeClr val="tx1"/>
                </a:solidFill>
                <a:effectLst/>
                <a:latin typeface="Georgia" panose="02040502050405020303" pitchFamily="18" charset="0"/>
              </a:rPr>
              <a:t>, excelsus, super omnia </a:t>
            </a:r>
            <a:r>
              <a:rPr lang="en-GB" sz="1800" b="0" i="1" u="none" strike="noStrike" dirty="0" err="1">
                <a:solidFill>
                  <a:schemeClr val="tx1"/>
                </a:solidFill>
                <a:effectLst/>
                <a:latin typeface="Georgia" panose="02040502050405020303" pitchFamily="18" charset="0"/>
              </a:rPr>
              <a:t>glorificandus</a:t>
            </a:r>
            <a:r>
              <a:rPr lang="en-GB" sz="1800" b="0" i="0" u="none" strike="noStrike" dirty="0">
                <a:solidFill>
                  <a:schemeClr val="tx1"/>
                </a:solidFill>
                <a:effectLst/>
                <a:latin typeface="Georgia" panose="02040502050405020303" pitchFamily="18" charset="0"/>
              </a:rPr>
              <a:t>.</a:t>
            </a:r>
            <a:endParaRPr lang="en-GB" sz="1200" b="0" dirty="0">
              <a:solidFill>
                <a:schemeClr val="tx1"/>
              </a:solidFill>
              <a:effectLst/>
              <a:latin typeface="Georgia" panose="02040502050405020303" pitchFamily="18" charset="0"/>
            </a:endParaRPr>
          </a:p>
          <a:p>
            <a:pPr rtl="0">
              <a:lnSpc>
                <a:spcPct val="100000"/>
              </a:lnSpc>
              <a:spcBef>
                <a:spcPts val="0"/>
              </a:spcBef>
              <a:spcAft>
                <a:spcPts val="600"/>
              </a:spcAft>
            </a:pPr>
            <a:r>
              <a:rPr lang="en-GB" sz="1800" b="0" i="0" u="none" strike="noStrike" dirty="0">
                <a:solidFill>
                  <a:schemeClr val="tx1"/>
                </a:solidFill>
                <a:effectLst/>
                <a:latin typeface="Georgia" panose="02040502050405020303" pitchFamily="18" charset="0"/>
              </a:rPr>
              <a:t>[Therefore I argue as follows: if there are two omnipotent beings and in this respect equal, then either one is subordinate to the other or not . . . Therefore, there is only one God, vigorous, lofty, and worthy of veneration above all things.]</a:t>
            </a:r>
            <a:endParaRPr lang="en-GB" sz="1200" b="0" dirty="0">
              <a:solidFill>
                <a:schemeClr val="tx1"/>
              </a:solidFill>
              <a:effectLst/>
              <a:latin typeface="Georgia" panose="02040502050405020303" pitchFamily="18" charset="0"/>
            </a:endParaRPr>
          </a:p>
          <a:p>
            <a:pPr rtl="0">
              <a:lnSpc>
                <a:spcPct val="100000"/>
              </a:lnSpc>
              <a:spcBef>
                <a:spcPts val="0"/>
              </a:spcBef>
              <a:spcAft>
                <a:spcPts val="600"/>
              </a:spcAft>
            </a:pPr>
            <a:r>
              <a:rPr lang="en-GB" sz="1800" i="0" u="sng" dirty="0">
                <a:solidFill>
                  <a:schemeClr val="tx1"/>
                </a:solidFill>
                <a:effectLst/>
                <a:latin typeface="Georgia" panose="02040502050405020303" pitchFamily="18" charset="0"/>
              </a:rPr>
              <a:t>Gloss</a:t>
            </a:r>
            <a:r>
              <a:rPr lang="en-GB" sz="1800" b="0" i="0" u="none" strike="noStrike" dirty="0">
                <a:solidFill>
                  <a:schemeClr val="tx1"/>
                </a:solidFill>
                <a:effectLst/>
                <a:latin typeface="Georgia" panose="02040502050405020303" pitchFamily="18" charset="0"/>
              </a:rPr>
              <a:t>: </a:t>
            </a:r>
            <a:r>
              <a:rPr lang="en-GB" sz="1800" b="1" i="1" u="none" strike="noStrike" dirty="0">
                <a:solidFill>
                  <a:schemeClr val="tx1"/>
                </a:solidFill>
                <a:effectLst/>
                <a:latin typeface="Georgia" panose="02040502050405020303" pitchFamily="18" charset="0"/>
              </a:rPr>
              <a:t>Apud </a:t>
            </a:r>
            <a:r>
              <a:rPr lang="en-GB" sz="1800" b="1" i="1" u="none" strike="noStrike" dirty="0" err="1">
                <a:solidFill>
                  <a:schemeClr val="tx1"/>
                </a:solidFill>
                <a:effectLst/>
                <a:latin typeface="Georgia" panose="02040502050405020303" pitchFamily="18" charset="0"/>
              </a:rPr>
              <a:t>nos</a:t>
            </a:r>
            <a:r>
              <a:rPr lang="en-GB" sz="1800" b="1" i="1" u="none" strike="noStrike" dirty="0">
                <a:solidFill>
                  <a:schemeClr val="tx1"/>
                </a:solidFill>
                <a:effectLst/>
                <a:latin typeface="Georgia" panose="02040502050405020303" pitchFamily="18" charset="0"/>
              </a:rPr>
              <a:t> Catholicos </a:t>
            </a:r>
            <a:r>
              <a:rPr lang="en-GB" sz="1800" b="1" i="1" u="none" strike="noStrike" dirty="0" err="1">
                <a:solidFill>
                  <a:schemeClr val="tx1"/>
                </a:solidFill>
                <a:effectLst/>
                <a:latin typeface="Georgia" panose="02040502050405020303" pitchFamily="18" charset="0"/>
              </a:rPr>
              <a:t>liquidum</a:t>
            </a:r>
            <a:r>
              <a:rPr lang="en-GB" sz="1800" b="1" i="1" u="none" strike="noStrike" dirty="0">
                <a:solidFill>
                  <a:schemeClr val="tx1"/>
                </a:solidFill>
                <a:effectLst/>
                <a:latin typeface="Georgia" panose="02040502050405020303" pitchFamily="18" charset="0"/>
              </a:rPr>
              <a:t> </a:t>
            </a:r>
            <a:r>
              <a:rPr lang="en-GB" sz="1800" b="0" i="1" u="none" strike="noStrike" dirty="0">
                <a:solidFill>
                  <a:schemeClr val="tx1"/>
                </a:solidFill>
                <a:effectLst/>
                <a:latin typeface="Georgia" panose="02040502050405020303" pitchFamily="18" charset="0"/>
              </a:rPr>
              <a:t>est quod licet in </a:t>
            </a:r>
            <a:r>
              <a:rPr lang="en-GB" sz="1800" b="0" i="1" u="none" strike="noStrike" dirty="0" err="1">
                <a:solidFill>
                  <a:schemeClr val="tx1"/>
                </a:solidFill>
                <a:effectLst/>
                <a:latin typeface="Georgia" panose="02040502050405020303" pitchFamily="18" charset="0"/>
              </a:rPr>
              <a:t>trinitate</a:t>
            </a:r>
            <a:r>
              <a:rPr lang="en-GB" sz="1800" b="0" i="1" u="none" strike="noStrike" dirty="0">
                <a:solidFill>
                  <a:schemeClr val="tx1"/>
                </a:solidFill>
                <a:effectLst/>
                <a:latin typeface="Georgia" panose="02040502050405020303" pitchFamily="18" charset="0"/>
              </a:rPr>
              <a:t> sit persona </a:t>
            </a:r>
            <a:r>
              <a:rPr lang="en-GB" sz="1800" b="0" i="1" u="none" strike="noStrike" dirty="0" err="1">
                <a:solidFill>
                  <a:schemeClr val="tx1"/>
                </a:solidFill>
                <a:effectLst/>
                <a:latin typeface="Georgia" panose="02040502050405020303" pitchFamily="18" charset="0"/>
              </a:rPr>
              <a:t>quelibet</a:t>
            </a:r>
            <a:r>
              <a:rPr lang="en-GB" sz="1800" b="1"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omnipotens</a:t>
            </a:r>
            <a:r>
              <a:rPr lang="en-GB" sz="1800" b="0" i="1" u="none" strike="noStrike" dirty="0">
                <a:solidFill>
                  <a:schemeClr val="tx1"/>
                </a:solidFill>
                <a:effectLst/>
                <a:latin typeface="Georgia" panose="02040502050405020303" pitchFamily="18" charset="0"/>
              </a:rPr>
              <a:t>, non tamen sunt </a:t>
            </a:r>
            <a:r>
              <a:rPr lang="en-GB" sz="1800" b="0" i="1" u="none" strike="noStrike" dirty="0" err="1">
                <a:solidFill>
                  <a:schemeClr val="tx1"/>
                </a:solidFill>
                <a:effectLst/>
                <a:latin typeface="Georgia" panose="02040502050405020303" pitchFamily="18" charset="0"/>
              </a:rPr>
              <a:t>tres</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omnipotentes</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sed</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unus</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omnipotens</a:t>
            </a:r>
            <a:r>
              <a:rPr lang="en-GB" sz="1800" b="0" i="1" u="none" strike="noStrike" dirty="0">
                <a:solidFill>
                  <a:schemeClr val="tx1"/>
                </a:solidFill>
                <a:effectLst/>
                <a:latin typeface="Georgia" panose="02040502050405020303" pitchFamily="18" charset="0"/>
              </a:rPr>
              <a:t>. Et hoc est propter </a:t>
            </a:r>
            <a:r>
              <a:rPr lang="en-GB" sz="1800" b="0" i="1" u="none" strike="noStrike" dirty="0" err="1">
                <a:solidFill>
                  <a:schemeClr val="tx1"/>
                </a:solidFill>
                <a:effectLst/>
                <a:latin typeface="Georgia" panose="02040502050405020303" pitchFamily="18" charset="0"/>
              </a:rPr>
              <a:t>earum</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dependentiam</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unius</a:t>
            </a:r>
            <a:r>
              <a:rPr lang="en-GB" sz="1800" b="0" i="1" u="none" strike="noStrike" dirty="0">
                <a:solidFill>
                  <a:schemeClr val="tx1"/>
                </a:solidFill>
                <a:effectLst/>
                <a:latin typeface="Georgia" panose="02040502050405020303" pitchFamily="18" charset="0"/>
              </a:rPr>
              <a:t> ad alteram </a:t>
            </a:r>
            <a:r>
              <a:rPr lang="en-GB" sz="1800" b="0" i="1" u="none" strike="noStrike" dirty="0" err="1">
                <a:solidFill>
                  <a:schemeClr val="tx1"/>
                </a:solidFill>
                <a:effectLst/>
                <a:latin typeface="Georgia" panose="02040502050405020303" pitchFamily="18" charset="0"/>
              </a:rPr>
              <a:t>uel</a:t>
            </a:r>
            <a:r>
              <a:rPr lang="en-GB" sz="1800" b="0" i="1" u="none" strike="noStrike" dirty="0">
                <a:solidFill>
                  <a:schemeClr val="tx1"/>
                </a:solidFill>
                <a:effectLst/>
                <a:latin typeface="Georgia" panose="02040502050405020303" pitchFamily="18" charset="0"/>
              </a:rPr>
              <a:t> per </a:t>
            </a:r>
            <a:r>
              <a:rPr lang="en-GB" sz="1800" b="0" i="1" u="none" strike="noStrike" dirty="0" err="1">
                <a:solidFill>
                  <a:schemeClr val="tx1"/>
                </a:solidFill>
                <a:effectLst/>
                <a:latin typeface="Georgia" panose="02040502050405020303" pitchFamily="18" charset="0"/>
              </a:rPr>
              <a:t>generationem</a:t>
            </a:r>
            <a:r>
              <a:rPr lang="en-GB" sz="1800" b="0" i="1" u="none" strike="noStrike" dirty="0">
                <a:solidFill>
                  <a:schemeClr val="tx1"/>
                </a:solidFill>
                <a:effectLst/>
                <a:latin typeface="Georgia" panose="02040502050405020303" pitchFamily="18" charset="0"/>
              </a:rPr>
              <a:t> </a:t>
            </a:r>
            <a:r>
              <a:rPr lang="en-GB" sz="1800" b="0" i="1" u="none" strike="noStrike" dirty="0" err="1">
                <a:solidFill>
                  <a:schemeClr val="tx1"/>
                </a:solidFill>
                <a:effectLst/>
                <a:latin typeface="Georgia" panose="02040502050405020303" pitchFamily="18" charset="0"/>
              </a:rPr>
              <a:t>vel</a:t>
            </a:r>
            <a:r>
              <a:rPr lang="en-GB" sz="1800" b="0" i="1" u="none" strike="noStrike" dirty="0">
                <a:solidFill>
                  <a:schemeClr val="tx1"/>
                </a:solidFill>
                <a:effectLst/>
                <a:latin typeface="Georgia" panose="02040502050405020303" pitchFamily="18" charset="0"/>
              </a:rPr>
              <a:t> per </a:t>
            </a:r>
            <a:r>
              <a:rPr lang="en-GB" sz="1800" b="0" i="1" u="none" strike="noStrike" dirty="0" err="1">
                <a:solidFill>
                  <a:schemeClr val="tx1"/>
                </a:solidFill>
                <a:effectLst/>
                <a:latin typeface="Georgia" panose="02040502050405020303" pitchFamily="18" charset="0"/>
              </a:rPr>
              <a:t>processionem</a:t>
            </a:r>
            <a:r>
              <a:rPr lang="en-GB" sz="1800" b="0" i="1" u="none" strike="noStrike" dirty="0">
                <a:solidFill>
                  <a:schemeClr val="tx1"/>
                </a:solidFill>
                <a:effectLst/>
                <a:latin typeface="Georgia" panose="02040502050405020303" pitchFamily="18" charset="0"/>
              </a:rPr>
              <a:t>. nm</a:t>
            </a:r>
            <a:endParaRPr lang="en-GB" sz="1200" b="0" dirty="0">
              <a:solidFill>
                <a:schemeClr val="tx1"/>
              </a:solidFill>
              <a:effectLst/>
              <a:latin typeface="Georgia" panose="02040502050405020303" pitchFamily="18" charset="0"/>
            </a:endParaRPr>
          </a:p>
          <a:p>
            <a:pPr rtl="0">
              <a:lnSpc>
                <a:spcPct val="100000"/>
              </a:lnSpc>
              <a:spcBef>
                <a:spcPts val="0"/>
              </a:spcBef>
              <a:spcAft>
                <a:spcPts val="600"/>
              </a:spcAft>
            </a:pPr>
            <a:endParaRPr lang="en-GB" sz="1200" b="0" dirty="0">
              <a:solidFill>
                <a:schemeClr val="tx1"/>
              </a:solidFill>
              <a:effectLst/>
              <a:latin typeface="Georgia" panose="02040502050405020303" pitchFamily="18" charset="0"/>
            </a:endParaRPr>
          </a:p>
        </p:txBody>
      </p:sp>
      <p:sp>
        <p:nvSpPr>
          <p:cNvPr id="9" name="Content Placeholder 2">
            <a:extLst>
              <a:ext uri="{FF2B5EF4-FFF2-40B4-BE49-F238E27FC236}">
                <a16:creationId xmlns:a16="http://schemas.microsoft.com/office/drawing/2014/main" id="{20AF34F2-3562-D14B-63C8-9E98515A45EA}"/>
              </a:ext>
            </a:extLst>
          </p:cNvPr>
          <p:cNvSpPr txBox="1">
            <a:spLocks/>
          </p:cNvSpPr>
          <p:nvPr/>
        </p:nvSpPr>
        <p:spPr>
          <a:xfrm>
            <a:off x="8971746" y="5049828"/>
            <a:ext cx="2755557" cy="1047232"/>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7000"/>
              </a:lnSpc>
              <a:spcAft>
                <a:spcPts val="800"/>
              </a:spcAft>
            </a:pPr>
            <a:r>
              <a:rPr lang="en-US" sz="1800" dirty="0">
                <a:solidFill>
                  <a:schemeClr val="tx1"/>
                </a:solidFill>
                <a:latin typeface="Georgia" panose="02040502050405020303" pitchFamily="18" charset="0"/>
                <a:ea typeface="Calibri" panose="020F0502020204030204" pitchFamily="34" charset="0"/>
              </a:rPr>
              <a:t>BL Arundel 384 (14</a:t>
            </a:r>
            <a:r>
              <a:rPr lang="en-US" sz="1800" baseline="30000" dirty="0">
                <a:solidFill>
                  <a:schemeClr val="tx1"/>
                </a:solidFill>
                <a:latin typeface="Georgia" panose="02040502050405020303" pitchFamily="18" charset="0"/>
                <a:ea typeface="Calibri" panose="020F0502020204030204" pitchFamily="34" charset="0"/>
              </a:rPr>
              <a:t>th</a:t>
            </a:r>
            <a:r>
              <a:rPr lang="en-US" sz="1800" dirty="0">
                <a:solidFill>
                  <a:schemeClr val="tx1"/>
                </a:solidFill>
                <a:latin typeface="Georgia" panose="02040502050405020303" pitchFamily="18" charset="0"/>
                <a:ea typeface="Calibri" panose="020F0502020204030204" pitchFamily="34" charset="0"/>
              </a:rPr>
              <a:t> c), fol. </a:t>
            </a:r>
            <a:r>
              <a:rPr lang="en-US" sz="1800" dirty="0" err="1">
                <a:solidFill>
                  <a:schemeClr val="tx1"/>
                </a:solidFill>
                <a:latin typeface="Georgia" panose="02040502050405020303" pitchFamily="18" charset="0"/>
                <a:ea typeface="Calibri" panose="020F0502020204030204" pitchFamily="34" charset="0"/>
              </a:rPr>
              <a:t>224r</a:t>
            </a:r>
            <a:r>
              <a:rPr lang="en-US" sz="1800" dirty="0">
                <a:solidFill>
                  <a:schemeClr val="tx1"/>
                </a:solidFill>
                <a:latin typeface="Georgia" panose="02040502050405020303" pitchFamily="18" charset="0"/>
                <a:ea typeface="Calibri" panose="020F0502020204030204" pitchFamily="34" charset="0"/>
              </a:rPr>
              <a:t>: </a:t>
            </a:r>
            <a:r>
              <a:rPr lang="en-US" sz="1800" i="1" dirty="0">
                <a:solidFill>
                  <a:schemeClr val="tx1"/>
                </a:solidFill>
                <a:latin typeface="Georgia" panose="02040502050405020303" pitchFamily="18" charset="0"/>
                <a:ea typeface="Calibri" panose="020F0502020204030204" pitchFamily="34" charset="0"/>
              </a:rPr>
              <a:t>apud </a:t>
            </a:r>
            <a:r>
              <a:rPr lang="en-US" sz="1800" i="1" dirty="0" err="1">
                <a:solidFill>
                  <a:schemeClr val="tx1"/>
                </a:solidFill>
                <a:latin typeface="Georgia" panose="02040502050405020303" pitchFamily="18" charset="0"/>
                <a:ea typeface="Calibri" panose="020F0502020204030204" pitchFamily="34" charset="0"/>
              </a:rPr>
              <a:t>nos</a:t>
            </a:r>
            <a:r>
              <a:rPr lang="en-US" sz="1800" i="1" dirty="0">
                <a:solidFill>
                  <a:schemeClr val="tx1"/>
                </a:solidFill>
                <a:latin typeface="Georgia" panose="02040502050405020303" pitchFamily="18" charset="0"/>
                <a:ea typeface="Calibri" panose="020F0502020204030204" pitchFamily="34" charset="0"/>
              </a:rPr>
              <a:t> catholicos…</a:t>
            </a:r>
            <a:endParaRPr lang="en-US" sz="1800" dirty="0">
              <a:solidFill>
                <a:schemeClr val="tx1"/>
              </a:solidFill>
              <a:effectLst/>
              <a:latin typeface="Georgia" panose="02040502050405020303" pitchFamily="18" charset="0"/>
              <a:ea typeface="Calibri" panose="020F0502020204030204" pitchFamily="34" charset="0"/>
            </a:endParaRPr>
          </a:p>
        </p:txBody>
      </p:sp>
      <p:sp>
        <p:nvSpPr>
          <p:cNvPr id="4" name="Content Placeholder 2">
            <a:extLst>
              <a:ext uri="{FF2B5EF4-FFF2-40B4-BE49-F238E27FC236}">
                <a16:creationId xmlns:a16="http://schemas.microsoft.com/office/drawing/2014/main" id="{6FB8D21C-7504-31B4-0186-5E95765E22F7}"/>
              </a:ext>
            </a:extLst>
          </p:cNvPr>
          <p:cNvSpPr txBox="1">
            <a:spLocks/>
          </p:cNvSpPr>
          <p:nvPr/>
        </p:nvSpPr>
        <p:spPr>
          <a:xfrm>
            <a:off x="464697" y="5158202"/>
            <a:ext cx="8274570" cy="938858"/>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rtl="0">
              <a:lnSpc>
                <a:spcPct val="100000"/>
              </a:lnSpc>
              <a:spcBef>
                <a:spcPts val="0"/>
              </a:spcBef>
              <a:spcAft>
                <a:spcPts val="600"/>
              </a:spcAft>
            </a:pPr>
            <a:r>
              <a:rPr lang="en-GB" sz="1800" b="0" i="0" u="none" strike="noStrike" dirty="0">
                <a:solidFill>
                  <a:schemeClr val="tx1"/>
                </a:solidFill>
                <a:effectLst/>
                <a:latin typeface="Georgia" panose="02040502050405020303" pitchFamily="18" charset="0"/>
              </a:rPr>
              <a:t>[Among us Catholics it is clear that, although there is a certain almighty person in the Trinity, nevertheless there are not three almighties, but one single almighty. And this follows according to their dependency of one on the other either through generation or through procession.]</a:t>
            </a:r>
            <a:endParaRPr lang="en-US" sz="1800" b="0" dirty="0">
              <a:solidFill>
                <a:schemeClr val="tx1"/>
              </a:solidFill>
              <a:effectLst/>
              <a:latin typeface="Georgia" panose="02040502050405020303" pitchFamily="18" charset="0"/>
            </a:endParaRPr>
          </a:p>
        </p:txBody>
      </p:sp>
      <p:pic>
        <p:nvPicPr>
          <p:cNvPr id="7" name="Picture 6">
            <a:extLst>
              <a:ext uri="{FF2B5EF4-FFF2-40B4-BE49-F238E27FC236}">
                <a16:creationId xmlns:a16="http://schemas.microsoft.com/office/drawing/2014/main" id="{61A2D2EF-E4B7-E377-B0A8-2170A450CE22}"/>
              </a:ext>
            </a:extLst>
          </p:cNvPr>
          <p:cNvPicPr>
            <a:picLocks noChangeAspect="1"/>
          </p:cNvPicPr>
          <p:nvPr/>
        </p:nvPicPr>
        <p:blipFill>
          <a:blip r:embed="rId2"/>
          <a:stretch>
            <a:fillRect/>
          </a:stretch>
        </p:blipFill>
        <p:spPr>
          <a:xfrm>
            <a:off x="8391704" y="1981287"/>
            <a:ext cx="3448472" cy="2846725"/>
          </a:xfrm>
          <a:prstGeom prst="rect">
            <a:avLst/>
          </a:prstGeom>
        </p:spPr>
      </p:pic>
    </p:spTree>
    <p:extLst>
      <p:ext uri="{BB962C8B-B14F-4D97-AF65-F5344CB8AC3E}">
        <p14:creationId xmlns:p14="http://schemas.microsoft.com/office/powerpoint/2010/main" val="1168899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14FC0-A91B-3840-C195-C8B35714DBA4}"/>
              </a:ext>
            </a:extLst>
          </p:cNvPr>
          <p:cNvSpPr>
            <a:spLocks noGrp="1"/>
          </p:cNvSpPr>
          <p:nvPr>
            <p:ph type="title"/>
          </p:nvPr>
        </p:nvSpPr>
        <p:spPr/>
        <p:txBody>
          <a:bodyPr>
            <a:normAutofit/>
          </a:bodyPr>
          <a:lstStyle/>
          <a:p>
            <a:r>
              <a:rPr lang="en-US" sz="4000" dirty="0">
                <a:solidFill>
                  <a:schemeClr val="tx1"/>
                </a:solidFill>
                <a:latin typeface="Georgia" panose="02040502050405020303" pitchFamily="18" charset="0"/>
              </a:rPr>
              <a:t>Concluding thoughts</a:t>
            </a:r>
            <a:endParaRPr lang="en-GB" sz="4000" dirty="0">
              <a:solidFill>
                <a:schemeClr val="tx1"/>
              </a:solidFill>
            </a:endParaRPr>
          </a:p>
        </p:txBody>
      </p:sp>
      <p:sp>
        <p:nvSpPr>
          <p:cNvPr id="8" name="Content Placeholder 2">
            <a:extLst>
              <a:ext uri="{FF2B5EF4-FFF2-40B4-BE49-F238E27FC236}">
                <a16:creationId xmlns:a16="http://schemas.microsoft.com/office/drawing/2014/main" id="{C2232561-5CC9-22B9-A9D5-3F90AD100AB0}"/>
              </a:ext>
            </a:extLst>
          </p:cNvPr>
          <p:cNvSpPr txBox="1">
            <a:spLocks/>
          </p:cNvSpPr>
          <p:nvPr/>
        </p:nvSpPr>
        <p:spPr>
          <a:xfrm>
            <a:off x="5808806" y="3914741"/>
            <a:ext cx="5002501" cy="1886451"/>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7000"/>
              </a:lnSpc>
              <a:spcAft>
                <a:spcPts val="800"/>
              </a:spcAft>
            </a:pPr>
            <a:r>
              <a:rPr lang="en-US" dirty="0">
                <a:solidFill>
                  <a:schemeClr val="tx1"/>
                </a:solidFill>
                <a:latin typeface="Georgia" panose="02040502050405020303" pitchFamily="18" charset="0"/>
                <a:ea typeface="Calibri" panose="020F0502020204030204" pitchFamily="34" charset="0"/>
              </a:rPr>
              <a:t>BL Arundel 384 (14</a:t>
            </a:r>
            <a:r>
              <a:rPr lang="en-US" baseline="30000" dirty="0">
                <a:solidFill>
                  <a:schemeClr val="tx1"/>
                </a:solidFill>
                <a:latin typeface="Georgia" panose="02040502050405020303" pitchFamily="18" charset="0"/>
                <a:ea typeface="Calibri" panose="020F0502020204030204" pitchFamily="34" charset="0"/>
              </a:rPr>
              <a:t>th</a:t>
            </a:r>
            <a:r>
              <a:rPr lang="en-US" dirty="0">
                <a:solidFill>
                  <a:schemeClr val="tx1"/>
                </a:solidFill>
                <a:latin typeface="Georgia" panose="02040502050405020303" pitchFamily="18" charset="0"/>
                <a:ea typeface="Calibri" panose="020F0502020204030204" pitchFamily="34" charset="0"/>
              </a:rPr>
              <a:t> c), fol. </a:t>
            </a:r>
            <a:r>
              <a:rPr lang="en-US" dirty="0" err="1">
                <a:solidFill>
                  <a:schemeClr val="tx1"/>
                </a:solidFill>
                <a:latin typeface="Georgia" panose="02040502050405020303" pitchFamily="18" charset="0"/>
                <a:ea typeface="Calibri" panose="020F0502020204030204" pitchFamily="34" charset="0"/>
              </a:rPr>
              <a:t>232v</a:t>
            </a:r>
            <a:endParaRPr lang="en-US" dirty="0">
              <a:solidFill>
                <a:schemeClr val="tx1"/>
              </a:solidFill>
              <a:latin typeface="Georgia" panose="02040502050405020303" pitchFamily="18" charset="0"/>
              <a:ea typeface="Calibri" panose="020F0502020204030204" pitchFamily="34" charset="0"/>
            </a:endParaRPr>
          </a:p>
          <a:p>
            <a:pPr>
              <a:lnSpc>
                <a:spcPct val="107000"/>
              </a:lnSpc>
              <a:spcAft>
                <a:spcPts val="800"/>
              </a:spcAft>
            </a:pPr>
            <a:r>
              <a:rPr lang="en-US" b="1" dirty="0">
                <a:solidFill>
                  <a:schemeClr val="tx1"/>
                </a:solidFill>
                <a:effectLst/>
                <a:latin typeface="Georgia" panose="02040502050405020303" pitchFamily="18" charset="0"/>
                <a:ea typeface="Calibri" panose="020F0502020204030204" pitchFamily="34" charset="0"/>
              </a:rPr>
              <a:t>Poem</a:t>
            </a:r>
            <a:r>
              <a:rPr lang="en-US" dirty="0">
                <a:solidFill>
                  <a:schemeClr val="tx1"/>
                </a:solidFill>
                <a:effectLst/>
                <a:latin typeface="Georgia" panose="02040502050405020303" pitchFamily="18" charset="0"/>
                <a:ea typeface="Calibri" panose="020F0502020204030204" pitchFamily="34" charset="0"/>
              </a:rPr>
              <a:t>: </a:t>
            </a:r>
            <a:r>
              <a:rPr lang="en-US" i="1" dirty="0">
                <a:solidFill>
                  <a:schemeClr val="tx1"/>
                </a:solidFill>
                <a:effectLst/>
                <a:latin typeface="Georgia" panose="02040502050405020303" pitchFamily="18" charset="0"/>
                <a:ea typeface="Calibri" panose="020F0502020204030204" pitchFamily="34" charset="0"/>
              </a:rPr>
              <a:t>optima </a:t>
            </a:r>
            <a:r>
              <a:rPr lang="en-US" i="1" dirty="0" err="1">
                <a:solidFill>
                  <a:schemeClr val="tx1"/>
                </a:solidFill>
                <a:effectLst/>
                <a:latin typeface="Georgia" panose="02040502050405020303" pitchFamily="18" charset="0"/>
                <a:ea typeface="Calibri" panose="020F0502020204030204" pitchFamily="34" charset="0"/>
              </a:rPr>
              <a:t>virgo</a:t>
            </a:r>
            <a:endParaRPr lang="en-US" dirty="0">
              <a:solidFill>
                <a:schemeClr val="tx1"/>
              </a:solidFill>
              <a:effectLst/>
              <a:latin typeface="Georgia" panose="02040502050405020303" pitchFamily="18" charset="0"/>
              <a:ea typeface="Calibri" panose="020F0502020204030204" pitchFamily="34" charset="0"/>
            </a:endParaRPr>
          </a:p>
          <a:p>
            <a:pPr>
              <a:lnSpc>
                <a:spcPct val="107000"/>
              </a:lnSpc>
              <a:spcAft>
                <a:spcPts val="800"/>
              </a:spcAft>
            </a:pPr>
            <a:r>
              <a:rPr lang="en-US" b="1" dirty="0">
                <a:solidFill>
                  <a:schemeClr val="tx1"/>
                </a:solidFill>
                <a:latin typeface="Georgia" panose="02040502050405020303" pitchFamily="18" charset="0"/>
                <a:ea typeface="Calibri" panose="020F0502020204030204" pitchFamily="34" charset="0"/>
              </a:rPr>
              <a:t>Gloss</a:t>
            </a:r>
            <a:r>
              <a:rPr lang="en-US" dirty="0">
                <a:solidFill>
                  <a:schemeClr val="tx1"/>
                </a:solidFill>
                <a:latin typeface="Georgia" panose="02040502050405020303" pitchFamily="18" charset="0"/>
                <a:ea typeface="Calibri" panose="020F0502020204030204" pitchFamily="34" charset="0"/>
              </a:rPr>
              <a:t>: </a:t>
            </a:r>
            <a:r>
              <a:rPr lang="en-US" i="1" dirty="0" err="1">
                <a:solidFill>
                  <a:schemeClr val="tx1"/>
                </a:solidFill>
                <a:latin typeface="Georgia" panose="02040502050405020303" pitchFamily="18" charset="0"/>
                <a:ea typeface="Calibri" panose="020F0502020204030204" pitchFamily="34" charset="0"/>
              </a:rPr>
              <a:t>invocatio</a:t>
            </a:r>
            <a:r>
              <a:rPr lang="en-US" i="1" dirty="0">
                <a:solidFill>
                  <a:schemeClr val="tx1"/>
                </a:solidFill>
                <a:latin typeface="Georgia" panose="02040502050405020303" pitchFamily="18" charset="0"/>
                <a:ea typeface="Calibri" panose="020F0502020204030204" pitchFamily="34" charset="0"/>
              </a:rPr>
              <a:t> </a:t>
            </a:r>
            <a:r>
              <a:rPr lang="en-US" i="1" dirty="0" err="1">
                <a:solidFill>
                  <a:schemeClr val="tx1"/>
                </a:solidFill>
                <a:latin typeface="Georgia" panose="02040502050405020303" pitchFamily="18" charset="0"/>
                <a:ea typeface="Calibri" panose="020F0502020204030204" pitchFamily="34" charset="0"/>
              </a:rPr>
              <a:t>eiusdem</a:t>
            </a:r>
            <a:r>
              <a:rPr lang="en-US" i="1" dirty="0">
                <a:solidFill>
                  <a:schemeClr val="tx1"/>
                </a:solidFill>
                <a:latin typeface="Georgia" panose="02040502050405020303" pitchFamily="18" charset="0"/>
                <a:ea typeface="Calibri" panose="020F0502020204030204" pitchFamily="34" charset="0"/>
              </a:rPr>
              <a:t> </a:t>
            </a:r>
            <a:r>
              <a:rPr lang="en-US" i="1" dirty="0" err="1">
                <a:solidFill>
                  <a:schemeClr val="tx1"/>
                </a:solidFill>
                <a:latin typeface="Georgia" panose="02040502050405020303" pitchFamily="18" charset="0"/>
                <a:ea typeface="Calibri" panose="020F0502020204030204" pitchFamily="34" charset="0"/>
              </a:rPr>
              <a:t>virginis</a:t>
            </a:r>
            <a:endParaRPr lang="en-US" b="1" dirty="0">
              <a:solidFill>
                <a:schemeClr val="tx1"/>
              </a:solidFill>
              <a:effectLst/>
              <a:latin typeface="Georgia" panose="02040502050405020303" pitchFamily="18" charset="0"/>
              <a:ea typeface="Calibri" panose="020F0502020204030204" pitchFamily="34" charset="0"/>
            </a:endParaRPr>
          </a:p>
        </p:txBody>
      </p:sp>
      <p:sp>
        <p:nvSpPr>
          <p:cNvPr id="15" name="Content Placeholder 2">
            <a:extLst>
              <a:ext uri="{FF2B5EF4-FFF2-40B4-BE49-F238E27FC236}">
                <a16:creationId xmlns:a16="http://schemas.microsoft.com/office/drawing/2014/main" id="{120029BD-A44D-222B-4DFF-6AE44093288B}"/>
              </a:ext>
            </a:extLst>
          </p:cNvPr>
          <p:cNvSpPr>
            <a:spLocks noGrp="1"/>
          </p:cNvSpPr>
          <p:nvPr>
            <p:ph idx="1"/>
          </p:nvPr>
        </p:nvSpPr>
        <p:spPr>
          <a:xfrm>
            <a:off x="1097280" y="2014274"/>
            <a:ext cx="4434090" cy="3963193"/>
          </a:xfrm>
        </p:spPr>
        <p:txBody>
          <a:bodyPr/>
          <a:lstStyle/>
          <a:p>
            <a:pPr>
              <a:buFont typeface="Wingdings" panose="05000000000000000000" pitchFamily="2" charset="2"/>
              <a:buChar char="§"/>
            </a:pPr>
            <a:r>
              <a:rPr lang="en-GB" sz="2400" dirty="0">
                <a:solidFill>
                  <a:schemeClr val="tx1"/>
                </a:solidFill>
                <a:latin typeface="Georgia" panose="02040502050405020303" pitchFamily="18" charset="0"/>
              </a:rPr>
              <a:t> Breadth and depth of knowledge</a:t>
            </a:r>
          </a:p>
          <a:p>
            <a:pPr>
              <a:buFont typeface="Wingdings" panose="05000000000000000000" pitchFamily="2" charset="2"/>
              <a:buChar char="§"/>
            </a:pPr>
            <a:r>
              <a:rPr lang="en-GB" sz="2400" dirty="0">
                <a:solidFill>
                  <a:schemeClr val="tx1"/>
                </a:solidFill>
                <a:latin typeface="Georgia" panose="02040502050405020303" pitchFamily="18" charset="0"/>
              </a:rPr>
              <a:t> Supplementing the text and skirting the issue of anachronisms</a:t>
            </a:r>
          </a:p>
          <a:p>
            <a:pPr>
              <a:buFont typeface="Wingdings" panose="05000000000000000000" pitchFamily="2" charset="2"/>
              <a:buChar char="§"/>
            </a:pPr>
            <a:r>
              <a:rPr lang="en-GB" sz="2400" dirty="0">
                <a:solidFill>
                  <a:schemeClr val="tx1"/>
                </a:solidFill>
                <a:latin typeface="Georgia" panose="02040502050405020303" pitchFamily="18" charset="0"/>
              </a:rPr>
              <a:t> Directed to ‘Ovid’ or the reader?</a:t>
            </a:r>
          </a:p>
        </p:txBody>
      </p:sp>
      <p:pic>
        <p:nvPicPr>
          <p:cNvPr id="17" name="Picture 16">
            <a:extLst>
              <a:ext uri="{FF2B5EF4-FFF2-40B4-BE49-F238E27FC236}">
                <a16:creationId xmlns:a16="http://schemas.microsoft.com/office/drawing/2014/main" id="{549E3B0C-34D0-4A27-CB3E-93788E0C90A4}"/>
              </a:ext>
            </a:extLst>
          </p:cNvPr>
          <p:cNvPicPr>
            <a:picLocks noChangeAspect="1"/>
          </p:cNvPicPr>
          <p:nvPr/>
        </p:nvPicPr>
        <p:blipFill>
          <a:blip r:embed="rId2"/>
          <a:stretch>
            <a:fillRect/>
          </a:stretch>
        </p:blipFill>
        <p:spPr>
          <a:xfrm>
            <a:off x="5808806" y="2014275"/>
            <a:ext cx="6124575" cy="1514475"/>
          </a:xfrm>
          <a:prstGeom prst="rect">
            <a:avLst/>
          </a:prstGeom>
        </p:spPr>
      </p:pic>
    </p:spTree>
    <p:extLst>
      <p:ext uri="{BB962C8B-B14F-4D97-AF65-F5344CB8AC3E}">
        <p14:creationId xmlns:p14="http://schemas.microsoft.com/office/powerpoint/2010/main" val="1820901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C53E318-EE0B-3585-C582-B79A5B4BD80F}"/>
              </a:ext>
            </a:extLst>
          </p:cNvPr>
          <p:cNvSpPr/>
          <p:nvPr/>
        </p:nvSpPr>
        <p:spPr>
          <a:xfrm>
            <a:off x="6687127" y="1184856"/>
            <a:ext cx="5246254" cy="886691"/>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solidFill>
                <a:schemeClr val="bg1"/>
              </a:solidFill>
            </a:endParaRPr>
          </a:p>
        </p:txBody>
      </p:sp>
      <p:sp>
        <p:nvSpPr>
          <p:cNvPr id="2" name="Title 1">
            <a:extLst>
              <a:ext uri="{FF2B5EF4-FFF2-40B4-BE49-F238E27FC236}">
                <a16:creationId xmlns:a16="http://schemas.microsoft.com/office/drawing/2014/main" id="{75914FC0-A91B-3840-C195-C8B35714DBA4}"/>
              </a:ext>
            </a:extLst>
          </p:cNvPr>
          <p:cNvSpPr>
            <a:spLocks noGrp="1"/>
          </p:cNvSpPr>
          <p:nvPr>
            <p:ph type="title"/>
          </p:nvPr>
        </p:nvSpPr>
        <p:spPr>
          <a:xfrm>
            <a:off x="1097280" y="286603"/>
            <a:ext cx="5723245" cy="1450757"/>
          </a:xfrm>
        </p:spPr>
        <p:txBody>
          <a:bodyPr>
            <a:normAutofit/>
          </a:bodyPr>
          <a:lstStyle/>
          <a:p>
            <a:r>
              <a:rPr lang="en-US" sz="4000" dirty="0">
                <a:solidFill>
                  <a:schemeClr val="tx1"/>
                </a:solidFill>
                <a:latin typeface="Georgia" panose="02040502050405020303" pitchFamily="18" charset="0"/>
              </a:rPr>
              <a:t>What are the glosses to Book III doing?</a:t>
            </a:r>
            <a:endParaRPr lang="en-GB" sz="4000" dirty="0"/>
          </a:p>
        </p:txBody>
      </p:sp>
      <p:sp>
        <p:nvSpPr>
          <p:cNvPr id="9" name="Content Placeholder 2">
            <a:extLst>
              <a:ext uri="{FF2B5EF4-FFF2-40B4-BE49-F238E27FC236}">
                <a16:creationId xmlns:a16="http://schemas.microsoft.com/office/drawing/2014/main" id="{736C81C1-1B6D-BA34-1B9D-DE57A6B44BCA}"/>
              </a:ext>
            </a:extLst>
          </p:cNvPr>
          <p:cNvSpPr>
            <a:spLocks noGrp="1"/>
          </p:cNvSpPr>
          <p:nvPr>
            <p:ph idx="1"/>
          </p:nvPr>
        </p:nvSpPr>
        <p:spPr>
          <a:xfrm>
            <a:off x="1097280" y="1954108"/>
            <a:ext cx="4998720" cy="4023360"/>
          </a:xfrm>
        </p:spPr>
        <p:txBody>
          <a:bodyPr/>
          <a:lstStyle/>
          <a:p>
            <a:pPr>
              <a:buFont typeface="Wingdings" panose="05000000000000000000" pitchFamily="2" charset="2"/>
              <a:buChar char="§"/>
            </a:pPr>
            <a:r>
              <a:rPr lang="en-GB" sz="2400" dirty="0">
                <a:solidFill>
                  <a:schemeClr val="tx1"/>
                </a:solidFill>
                <a:latin typeface="Georgia" panose="02040502050405020303" pitchFamily="18" charset="0"/>
              </a:rPr>
              <a:t> They expound typical and atypical knowledge;</a:t>
            </a:r>
          </a:p>
          <a:p>
            <a:pPr>
              <a:buFont typeface="Wingdings" panose="05000000000000000000" pitchFamily="2" charset="2"/>
              <a:buChar char="§"/>
            </a:pPr>
            <a:r>
              <a:rPr lang="en-GB" sz="2400" dirty="0">
                <a:solidFill>
                  <a:schemeClr val="tx1"/>
                </a:solidFill>
                <a:latin typeface="Georgia" panose="02040502050405020303" pitchFamily="18" charset="0"/>
              </a:rPr>
              <a:t> Their presence lends authenticity to forgery;</a:t>
            </a:r>
          </a:p>
          <a:p>
            <a:pPr>
              <a:buFont typeface="Wingdings" panose="05000000000000000000" pitchFamily="2" charset="2"/>
              <a:buChar char="§"/>
            </a:pPr>
            <a:r>
              <a:rPr lang="en-GB" sz="2400" dirty="0">
                <a:solidFill>
                  <a:schemeClr val="tx1"/>
                </a:solidFill>
                <a:latin typeface="Georgia" panose="02040502050405020303" pitchFamily="18" charset="0"/>
              </a:rPr>
              <a:t> But their details expose the forgery further;</a:t>
            </a:r>
          </a:p>
          <a:p>
            <a:pPr>
              <a:buFont typeface="Wingdings" panose="05000000000000000000" pitchFamily="2" charset="2"/>
              <a:buChar char="§"/>
            </a:pPr>
            <a:r>
              <a:rPr lang="en-GB" sz="2400" dirty="0">
                <a:solidFill>
                  <a:schemeClr val="tx1"/>
                </a:solidFill>
                <a:latin typeface="Georgia" panose="02040502050405020303" pitchFamily="18" charset="0"/>
              </a:rPr>
              <a:t> How might a pagan writer </a:t>
            </a:r>
            <a:r>
              <a:rPr lang="en-GB" sz="2400" b="1" dirty="0">
                <a:solidFill>
                  <a:schemeClr val="tx1"/>
                </a:solidFill>
                <a:latin typeface="Georgia" panose="02040502050405020303" pitchFamily="18" charset="0"/>
              </a:rPr>
              <a:t>earn</a:t>
            </a:r>
            <a:r>
              <a:rPr lang="en-GB" sz="2400" dirty="0">
                <a:solidFill>
                  <a:schemeClr val="tx1"/>
                </a:solidFill>
                <a:latin typeface="Georgia" panose="02040502050405020303" pitchFamily="18" charset="0"/>
              </a:rPr>
              <a:t> his Christian salvation?</a:t>
            </a:r>
          </a:p>
        </p:txBody>
      </p:sp>
      <p:pic>
        <p:nvPicPr>
          <p:cNvPr id="3" name="Picture 2">
            <a:extLst>
              <a:ext uri="{FF2B5EF4-FFF2-40B4-BE49-F238E27FC236}">
                <a16:creationId xmlns:a16="http://schemas.microsoft.com/office/drawing/2014/main" id="{C22A831D-B6DD-5A77-67CF-51AB565B874B}"/>
              </a:ext>
            </a:extLst>
          </p:cNvPr>
          <p:cNvPicPr>
            <a:picLocks noChangeAspect="1"/>
          </p:cNvPicPr>
          <p:nvPr/>
        </p:nvPicPr>
        <p:blipFill>
          <a:blip r:embed="rId2"/>
          <a:stretch>
            <a:fillRect/>
          </a:stretch>
        </p:blipFill>
        <p:spPr>
          <a:xfrm rot="5400000">
            <a:off x="6307350" y="1210887"/>
            <a:ext cx="5540948" cy="4155711"/>
          </a:xfrm>
          <a:prstGeom prst="rect">
            <a:avLst/>
          </a:prstGeom>
        </p:spPr>
      </p:pic>
      <p:sp>
        <p:nvSpPr>
          <p:cNvPr id="4" name="Content Placeholder 2">
            <a:extLst>
              <a:ext uri="{FF2B5EF4-FFF2-40B4-BE49-F238E27FC236}">
                <a16:creationId xmlns:a16="http://schemas.microsoft.com/office/drawing/2014/main" id="{89BB248B-2956-E8E8-A2FD-DADC59B57669}"/>
              </a:ext>
            </a:extLst>
          </p:cNvPr>
          <p:cNvSpPr txBox="1">
            <a:spLocks/>
          </p:cNvSpPr>
          <p:nvPr/>
        </p:nvSpPr>
        <p:spPr>
          <a:xfrm>
            <a:off x="1684626" y="5320142"/>
            <a:ext cx="5002501" cy="886854"/>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7000"/>
              </a:lnSpc>
              <a:spcAft>
                <a:spcPts val="800"/>
              </a:spcAft>
            </a:pPr>
            <a:r>
              <a:rPr lang="en-US" dirty="0">
                <a:solidFill>
                  <a:schemeClr val="tx1"/>
                </a:solidFill>
                <a:latin typeface="Georgia" panose="02040502050405020303" pitchFamily="18" charset="0"/>
                <a:ea typeface="Calibri" panose="020F0502020204030204" pitchFamily="34" charset="0"/>
              </a:rPr>
              <a:t>London Congregational Library, MS I. f. 33 (13</a:t>
            </a:r>
            <a:r>
              <a:rPr lang="en-US" baseline="30000" dirty="0">
                <a:solidFill>
                  <a:schemeClr val="tx1"/>
                </a:solidFill>
                <a:latin typeface="Georgia" panose="02040502050405020303" pitchFamily="18" charset="0"/>
                <a:ea typeface="Calibri" panose="020F0502020204030204" pitchFamily="34" charset="0"/>
              </a:rPr>
              <a:t>th</a:t>
            </a:r>
            <a:r>
              <a:rPr lang="en-US" dirty="0">
                <a:solidFill>
                  <a:schemeClr val="tx1"/>
                </a:solidFill>
                <a:latin typeface="Georgia" panose="02040502050405020303" pitchFamily="18" charset="0"/>
                <a:ea typeface="Calibri" panose="020F0502020204030204" pitchFamily="34" charset="0"/>
              </a:rPr>
              <a:t> c, c. 1294), fol. </a:t>
            </a:r>
            <a:r>
              <a:rPr lang="en-US" dirty="0" err="1">
                <a:solidFill>
                  <a:schemeClr val="tx1"/>
                </a:solidFill>
                <a:latin typeface="Georgia" panose="02040502050405020303" pitchFamily="18" charset="0"/>
                <a:ea typeface="Calibri" panose="020F0502020204030204" pitchFamily="34" charset="0"/>
              </a:rPr>
              <a:t>72r</a:t>
            </a:r>
            <a:endParaRPr lang="en-US" dirty="0">
              <a:solidFill>
                <a:schemeClr val="tx1"/>
              </a:solidFill>
              <a:effectLst/>
              <a:latin typeface="Georgia" panose="02040502050405020303" pitchFamily="18" charset="0"/>
              <a:ea typeface="Calibri" panose="020F0502020204030204" pitchFamily="34" charset="0"/>
            </a:endParaRPr>
          </a:p>
        </p:txBody>
      </p:sp>
    </p:spTree>
    <p:extLst>
      <p:ext uri="{BB962C8B-B14F-4D97-AF65-F5344CB8AC3E}">
        <p14:creationId xmlns:p14="http://schemas.microsoft.com/office/powerpoint/2010/main" val="1541042858"/>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4185</TotalTime>
  <Words>1660</Words>
  <Application>Microsoft Office PowerPoint</Application>
  <PresentationFormat>Widescreen</PresentationFormat>
  <Paragraphs>108</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Calibri</vt:lpstr>
      <vt:lpstr>Calibri Light</vt:lpstr>
      <vt:lpstr>Georgia</vt:lpstr>
      <vt:lpstr>Wingdings</vt:lpstr>
      <vt:lpstr>Retrospect</vt:lpstr>
      <vt:lpstr>Glossing Book III of the Pseudo-Ovidian De vetula</vt:lpstr>
      <vt:lpstr>De vetula</vt:lpstr>
      <vt:lpstr>De vetula and the aetas Ovidiana</vt:lpstr>
      <vt:lpstr>PowerPoint Presentation</vt:lpstr>
      <vt:lpstr>The manuscripts of De vetula (a selection)</vt:lpstr>
      <vt:lpstr>The glosses to De vetula, Book III</vt:lpstr>
      <vt:lpstr>Four types of scholarly interests</vt:lpstr>
      <vt:lpstr>PowerPoint Presentation</vt:lpstr>
      <vt:lpstr>Glosses dealing with Latin grammar and literary devices</vt:lpstr>
      <vt:lpstr>Glosses dealing with natural sciences</vt:lpstr>
      <vt:lpstr>Glosses dealing with astrology</vt:lpstr>
      <vt:lpstr>Glosses dealing with Catholic theology and the eschaton</vt:lpstr>
      <vt:lpstr>Concluding thoughts</vt:lpstr>
      <vt:lpstr>What are the glosses to Book III doing?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Preaching and Teaching with Ovid in Medieval Florilegia</dc:title>
  <dc:creator>Rebecca Menmuir</dc:creator>
  <cp:lastModifiedBy>Rebecca Menmuir</cp:lastModifiedBy>
  <cp:revision>104</cp:revision>
  <dcterms:created xsi:type="dcterms:W3CDTF">2021-04-06T16:21:28Z</dcterms:created>
  <dcterms:modified xsi:type="dcterms:W3CDTF">2022-09-25T15:17:23Z</dcterms:modified>
</cp:coreProperties>
</file>