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975"/>
    <p:restoredTop sz="96327"/>
  </p:normalViewPr>
  <p:slideViewPr>
    <p:cSldViewPr snapToGrid="0" snapToObjects="1">
      <p:cViewPr varScale="1">
        <p:scale>
          <a:sx n="73" d="100"/>
          <a:sy n="73" d="100"/>
        </p:scale>
        <p:origin x="224" y="1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5/13/22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9">
            <a:extLst>
              <a:ext uri="{FF2B5EF4-FFF2-40B4-BE49-F238E27FC236}">
                <a16:creationId xmlns:a16="http://schemas.microsoft.com/office/drawing/2014/main" id="{4F6621CF-F493-40D5-98AE-24A9D3AD4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0"/>
            <a:ext cx="12194875" cy="4950268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3F058-DE70-4216-174D-9410A98D4D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8896" y="643467"/>
            <a:ext cx="5975956" cy="4127545"/>
          </a:xfrm>
        </p:spPr>
        <p:txBody>
          <a:bodyPr anchor="ctr">
            <a:normAutofit/>
          </a:bodyPr>
          <a:lstStyle/>
          <a:p>
            <a:r>
              <a:rPr lang="en-US" sz="4800"/>
              <a:t>Biblical commentary and royal patronage in Carolingian Europe</a:t>
            </a:r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CADEE02A-D296-42EA-88F5-7803F69CE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4950269"/>
            <a:ext cx="12191695" cy="19077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626A7D-2F6D-FC95-0E3E-BECDB7C080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8896" y="5118231"/>
            <a:ext cx="5975956" cy="97762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Zachary Guiliano</a:t>
            </a:r>
          </a:p>
          <a:p>
            <a:r>
              <a:rPr lang="en-US">
                <a:solidFill>
                  <a:srgbClr val="FFFFFF"/>
                </a:solidFill>
              </a:rPr>
              <a:t>OMCN, 16 May 2022</a:t>
            </a:r>
          </a:p>
        </p:txBody>
      </p:sp>
      <p:pic>
        <p:nvPicPr>
          <p:cNvPr id="5" name="Picture 4" descr="A picture containing text, indoor, old, fabric&#10;&#10;Description automatically generated">
            <a:extLst>
              <a:ext uri="{FF2B5EF4-FFF2-40B4-BE49-F238E27FC236}">
                <a16:creationId xmlns:a16="http://schemas.microsoft.com/office/drawing/2014/main" id="{6BEA8D86-02B4-9025-8B04-F22EE39EFD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09" r="3164"/>
          <a:stretch/>
        </p:blipFill>
        <p:spPr>
          <a:xfrm>
            <a:off x="3179" y="-2"/>
            <a:ext cx="4651117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B4A85-14C3-B08C-5247-9B7FA852E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Sudden increase in exegetical manuscripts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5DC40-556F-1CFF-C6FB-420C1F671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Many patristic texts survive from the period.</a:t>
            </a:r>
          </a:p>
          <a:p>
            <a:r>
              <a:rPr lang="en-US" sz="3200" dirty="0"/>
              <a:t>More than 50 authors known from 768-9, with hundreds of works written and thousands of manuscripts preserved.</a:t>
            </a:r>
          </a:p>
        </p:txBody>
      </p:sp>
    </p:spTree>
    <p:extLst>
      <p:ext uri="{BB962C8B-B14F-4D97-AF65-F5344CB8AC3E}">
        <p14:creationId xmlns:p14="http://schemas.microsoft.com/office/powerpoint/2010/main" val="1147509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B535D3-8E15-E83A-E814-576238C75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r>
              <a:rPr lang="en-US" dirty="0"/>
              <a:t>Gregory,</a:t>
            </a:r>
            <a:br>
              <a:rPr lang="en-US" dirty="0"/>
            </a:br>
            <a:r>
              <a:rPr lang="en-US" i="1" dirty="0" err="1"/>
              <a:t>Homilia</a:t>
            </a:r>
            <a:r>
              <a:rPr lang="en-US" i="1" dirty="0"/>
              <a:t> in Evangelia</a:t>
            </a:r>
            <a:r>
              <a:rPr lang="en-US" dirty="0"/>
              <a:t> 40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4594E-E7F3-0EF0-2F87-98C7C5ABE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‘Poverty and illness together wore Lazarus down.</a:t>
            </a:r>
          </a:p>
          <a:p>
            <a:pPr marL="0" indent="0">
              <a:buNone/>
            </a:pPr>
            <a:r>
              <a:rPr lang="en-GB" sz="3200" dirty="0"/>
              <a:t>Moreover, he saw the rich man making his way surrounded by throngs of attentive followers, while he was visited by no one…’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03952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3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50CA5-EBA8-D0B8-1596-EF232A324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4504" y="1240076"/>
            <a:ext cx="2727813" cy="4584527"/>
          </a:xfrm>
        </p:spPr>
        <p:txBody>
          <a:bodyPr>
            <a:normAutofit/>
          </a:bodyPr>
          <a:lstStyle/>
          <a:p>
            <a:r>
              <a:rPr lang="en-US" sz="3000">
                <a:solidFill>
                  <a:srgbClr val="FFFFFF"/>
                </a:solidFill>
              </a:rPr>
              <a:t>The cost of commentary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1FFD2-6CB4-229E-CF9A-F67BF62D5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240077"/>
            <a:ext cx="6034827" cy="4916465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endParaRPr lang="en-US" sz="1800" dirty="0"/>
          </a:p>
          <a:p>
            <a:pPr marL="0" indent="0" algn="just">
              <a:buNone/>
            </a:pPr>
            <a:r>
              <a:rPr lang="en-US" sz="2800" dirty="0"/>
              <a:t>‘Each copy of the Gospels alone cost as much as a marble sarcophagus. The setting up of a library stocked with texts of the holy scriptures and with their commentaries (not to mention other Christian writings) left a footprint of real wealth. It was an act of </a:t>
            </a:r>
            <a:r>
              <a:rPr lang="en-US" sz="2800" dirty="0" err="1"/>
              <a:t>monumentalisation</a:t>
            </a:r>
            <a:r>
              <a:rPr lang="en-US" sz="2800" dirty="0"/>
              <a:t> that was as costly as the building or redecorating of a villa.’</a:t>
            </a:r>
          </a:p>
          <a:p>
            <a:pPr marL="457200" lvl="1" indent="0">
              <a:buNone/>
            </a:pPr>
            <a:r>
              <a:rPr lang="en-US" sz="2800" dirty="0"/>
              <a:t>—Peter Brown, </a:t>
            </a:r>
            <a:r>
              <a:rPr lang="en-US" sz="2800" i="1" dirty="0"/>
              <a:t>Through the Eye of a Needle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70256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977F1E1-2B6F-4BB6-899F-67D8764D8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9E9CB2B-7C9D-4B98-AD54-C7DE19B7B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 descr="A picture containing text&#10;&#10;Description automatically generated">
            <a:extLst>
              <a:ext uri="{FF2B5EF4-FFF2-40B4-BE49-F238E27FC236}">
                <a16:creationId xmlns:a16="http://schemas.microsoft.com/office/drawing/2014/main" id="{635BBDEE-B54B-70C6-80BF-50BCE61887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7275" t="6356" r="4178" b="2"/>
          <a:stretch/>
        </p:blipFill>
        <p:spPr>
          <a:xfrm>
            <a:off x="7225837" y="489130"/>
            <a:ext cx="4939075" cy="5556728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349A827-399B-4A6D-926F-6D0F2FB8F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80702" y="1149383"/>
            <a:ext cx="6562082" cy="4236223"/>
            <a:chOff x="7807230" y="2012810"/>
            <a:chExt cx="3251252" cy="345986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BD550E0-F195-46B4-A173-36FCD40A4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0B80ACA-FD08-4616-AD69-6BC181FA2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B371F200-D1FD-4B04-AD59-0B916F679D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9087" y="1479842"/>
            <a:ext cx="5925312" cy="3575304"/>
          </a:xfrm>
          <a:prstGeom prst="rect">
            <a:avLst/>
          </a:prstGeom>
          <a:solidFill>
            <a:schemeClr val="tx2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1701FC-B6DF-D116-4F13-D86AE9CCE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526" y="1649897"/>
            <a:ext cx="5429361" cy="260270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Carolingian scholars and patrons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5A72820-B696-4EB4-A62D-3F1E2E3EC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0525" y="4420075"/>
            <a:ext cx="5303520" cy="0"/>
          </a:xfrm>
          <a:prstGeom prst="line">
            <a:avLst/>
          </a:prstGeom>
          <a:ln w="31750">
            <a:solidFill>
              <a:srgbClr val="B7915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143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63C853E-3842-4594-86A9-051FFAF4D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" name="Picture 10">
            <a:extLst>
              <a:ext uri="{FF2B5EF4-FFF2-40B4-BE49-F238E27FC236}">
                <a16:creationId xmlns:a16="http://schemas.microsoft.com/office/drawing/2014/main" id="{B591CDC5-6B61-4116-B3B5-0FF42B6E6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6" name="Straight Connector 12">
            <a:extLst>
              <a:ext uri="{FF2B5EF4-FFF2-40B4-BE49-F238E27FC236}">
                <a16:creationId xmlns:a16="http://schemas.microsoft.com/office/drawing/2014/main" id="{25B08984-5BEB-422F-A364-2B41E6A51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14">
            <a:extLst>
              <a:ext uri="{FF2B5EF4-FFF2-40B4-BE49-F238E27FC236}">
                <a16:creationId xmlns:a16="http://schemas.microsoft.com/office/drawing/2014/main" id="{A8F413B1-54E0-4B16-92AB-1CC5C7D64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B755BBF-1F81-A10D-9118-C7BDD017C6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-1" b="24998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28" name="Rectangle 16">
            <a:extLst>
              <a:ext uri="{FF2B5EF4-FFF2-40B4-BE49-F238E27FC236}">
                <a16:creationId xmlns:a16="http://schemas.microsoft.com/office/drawing/2014/main" id="{2E67E8BF-E4B2-4098-9FB3-9E400BD86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30686" y="4905349"/>
            <a:ext cx="5610646" cy="1450464"/>
          </a:xfrm>
          <a:prstGeom prst="rect">
            <a:avLst/>
          </a:prstGeom>
          <a:solidFill>
            <a:srgbClr val="000001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6CDA51-B1D7-394D-C860-880AFBBF4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2" y="5239131"/>
            <a:ext cx="5279490" cy="96008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>
                <a:solidFill>
                  <a:srgbClr val="FFFFFE"/>
                </a:solidFill>
              </a:rPr>
              <a:t> </a:t>
            </a:r>
            <a:r>
              <a:rPr lang="en-US" dirty="0" err="1">
                <a:solidFill>
                  <a:srgbClr val="FFFFFE"/>
                </a:solidFill>
              </a:rPr>
              <a:t>Eriugena’s</a:t>
            </a:r>
            <a:r>
              <a:rPr lang="en-US" dirty="0">
                <a:solidFill>
                  <a:srgbClr val="FFFFFE"/>
                </a:solidFill>
              </a:rPr>
              <a:t> work: </a:t>
            </a:r>
            <a:br>
              <a:rPr lang="en-US" dirty="0">
                <a:solidFill>
                  <a:srgbClr val="FFFFFE"/>
                </a:solidFill>
              </a:rPr>
            </a:br>
            <a:r>
              <a:rPr lang="en-US" dirty="0">
                <a:solidFill>
                  <a:srgbClr val="FFFFFE"/>
                </a:solidFill>
              </a:rPr>
              <a:t>A patron’s influence?</a:t>
            </a:r>
          </a:p>
        </p:txBody>
      </p:sp>
      <p:cxnSp>
        <p:nvCxnSpPr>
          <p:cNvPr id="29" name="Straight Connector 18">
            <a:extLst>
              <a:ext uri="{FF2B5EF4-FFF2-40B4-BE49-F238E27FC236}">
                <a16:creationId xmlns:a16="http://schemas.microsoft.com/office/drawing/2014/main" id="{3781A10F-5DF6-4C9B-AE0B-5249E4399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4411" y="5073596"/>
            <a:ext cx="5283196" cy="0"/>
          </a:xfrm>
          <a:prstGeom prst="line">
            <a:avLst/>
          </a:prstGeom>
          <a:ln w="31750">
            <a:solidFill>
              <a:srgbClr val="BF924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225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4C75E2B-CACA-478C-B26B-182AF87A1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FF2874-547C-4D14-9E18-28B19002F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6CF827D-A163-47F7-BD87-34EB4FA7D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99D9A9-1DA8-433D-A9BC-FB48D93D4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5204C30-4ABA-4B2E-9D2B-9BEB77E4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D2F65F-F91E-49D5-A1AD-D5B532905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278DD3-322D-36BB-6AA9-909149CEF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0960" y="1474969"/>
            <a:ext cx="2853278" cy="31516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Patronage at the bathhouse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0BDFEB6-D2AA-410C-A693-EA7E9BBA3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7" y="482170"/>
            <a:ext cx="7560115" cy="5149101"/>
            <a:chOff x="7463258" y="583365"/>
            <a:chExt cx="7560115" cy="518192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57821D8-3BF6-4948-8A87-8BBC164E4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8" y="583365"/>
              <a:ext cx="7560115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0732DBE-4BC5-4FB2-8BF7-DE447BE6D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7" y="915807"/>
              <a:ext cx="69282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A9FF5A3-DE5F-02DE-010D-1283C21DC5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82177" y="1116344"/>
            <a:ext cx="6261007" cy="386617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CBA4719-C30A-462C-A3A7-5D93A2B3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30857DA-DEF8-4780-BECA-1C2205344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725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D96C95-0AE2-3F0E-5786-42C7992F2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616" y="962902"/>
            <a:ext cx="4176384" cy="238082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4100"/>
              <a:t>Early modern lands of Fulda Principality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40F61C61-F108-0FFB-058F-6A73F59B7F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4411" y="903765"/>
            <a:ext cx="4960442" cy="446439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958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977F1E1-2B6F-4BB6-899F-67D8764D8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F6621CF-F493-40D5-98AE-24A9D3AD4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0"/>
            <a:ext cx="12194875" cy="4950268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967FA-C689-2280-6458-6EED0EEA6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8896" y="643467"/>
            <a:ext cx="5975956" cy="4127545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en-US" sz="4800"/>
              <a:t>Charlemagne </a:t>
            </a:r>
            <a:br>
              <a:rPr lang="en-US" sz="4800"/>
            </a:br>
            <a:r>
              <a:rPr lang="en-US" sz="4800"/>
              <a:t>the commentator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DEE02A-D296-42EA-88F5-7803F69CE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4950269"/>
            <a:ext cx="12191695" cy="19077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decorated, decorative, dark, crown jewels&#10;&#10;Description automatically generated">
            <a:extLst>
              <a:ext uri="{FF2B5EF4-FFF2-40B4-BE49-F238E27FC236}">
                <a16:creationId xmlns:a16="http://schemas.microsoft.com/office/drawing/2014/main" id="{3CB522CC-A0B0-3EEF-78DE-D039456C19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992"/>
          <a:stretch/>
        </p:blipFill>
        <p:spPr>
          <a:xfrm>
            <a:off x="3179" y="-2"/>
            <a:ext cx="4651117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34211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52</TotalTime>
  <Words>195</Words>
  <Application>Microsoft Macintosh PowerPoint</Application>
  <PresentationFormat>Widescreen</PresentationFormat>
  <Paragraphs>18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Gill Sans MT</vt:lpstr>
      <vt:lpstr>Gallery</vt:lpstr>
      <vt:lpstr>Biblical commentary and royal patronage in Carolingian Europe</vt:lpstr>
      <vt:lpstr>Sudden increase in exegetical manuscripts</vt:lpstr>
      <vt:lpstr>Gregory, Homilia in Evangelia 40</vt:lpstr>
      <vt:lpstr>The cost of commentary</vt:lpstr>
      <vt:lpstr>Carolingian scholars and patrons</vt:lpstr>
      <vt:lpstr> Eriugena’s work:  A patron’s influence?</vt:lpstr>
      <vt:lpstr>Patronage at the bathhouse</vt:lpstr>
      <vt:lpstr>Early modern lands of Fulda Principality</vt:lpstr>
      <vt:lpstr>Charlemagne  the commentator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Biblical commentary and royal patronage in Carolingian Europe</dc:title>
  <dc:creator>Zachary Guiliano</dc:creator>
  <cp:lastModifiedBy>Zachary Guiliano</cp:lastModifiedBy>
  <cp:revision>2</cp:revision>
  <dcterms:created xsi:type="dcterms:W3CDTF">2022-05-13T14:46:30Z</dcterms:created>
  <dcterms:modified xsi:type="dcterms:W3CDTF">2022-05-13T15:38:54Z</dcterms:modified>
</cp:coreProperties>
</file>